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7" r:id="rId2"/>
    <p:sldId id="260" r:id="rId3"/>
    <p:sldId id="264" r:id="rId4"/>
    <p:sldId id="263" r:id="rId5"/>
    <p:sldId id="262" r:id="rId6"/>
    <p:sldId id="261" r:id="rId7"/>
    <p:sldId id="266" r:id="rId8"/>
    <p:sldId id="265" r:id="rId9"/>
    <p:sldId id="268" r:id="rId10"/>
    <p:sldId id="267" r:id="rId11"/>
    <p:sldId id="269" r:id="rId12"/>
    <p:sldId id="270" r:id="rId13"/>
    <p:sldId id="274" r:id="rId14"/>
    <p:sldId id="273" r:id="rId15"/>
    <p:sldId id="275" r:id="rId16"/>
    <p:sldId id="276" r:id="rId17"/>
    <p:sldId id="278" r:id="rId18"/>
    <p:sldId id="279" r:id="rId19"/>
    <p:sldId id="281" r:id="rId20"/>
    <p:sldId id="282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0B7A047-64E6-4DF7-ADF1-DD1229D8FFBF}">
          <p14:sldIdLst>
            <p14:sldId id="257"/>
            <p14:sldId id="260"/>
            <p14:sldId id="264"/>
            <p14:sldId id="263"/>
            <p14:sldId id="262"/>
            <p14:sldId id="261"/>
            <p14:sldId id="266"/>
            <p14:sldId id="265"/>
            <p14:sldId id="268"/>
            <p14:sldId id="267"/>
            <p14:sldId id="269"/>
            <p14:sldId id="270"/>
            <p14:sldId id="274"/>
            <p14:sldId id="273"/>
            <p14:sldId id="275"/>
            <p14:sldId id="276"/>
          </p14:sldIdLst>
        </p14:section>
        <p14:section name="Раздел без заголовка" id="{6436F2C3-975A-4E5F-9AE1-468A9157C885}">
          <p14:sldIdLst>
            <p14:sldId id="278"/>
            <p14:sldId id="279"/>
            <p14:sldId id="281"/>
            <p14:sldId id="282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61" autoAdjust="0"/>
  </p:normalViewPr>
  <p:slideViewPr>
    <p:cSldViewPr>
      <p:cViewPr>
        <p:scale>
          <a:sx n="100" d="100"/>
          <a:sy n="10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 </a:t>
            </a:r>
            <a:r>
              <a:rPr lang="ru-RU" sz="1800" dirty="0"/>
              <a:t>Динамика базового уровня  </a:t>
            </a:r>
            <a:endParaRPr lang="ru-RU" sz="1800" dirty="0" smtClean="0"/>
          </a:p>
          <a:p>
            <a:pPr>
              <a:defRPr sz="1200"/>
            </a:pPr>
            <a:r>
              <a:rPr lang="ru-RU" sz="1800" dirty="0" smtClean="0"/>
              <a:t>предметной </a:t>
            </a:r>
            <a:r>
              <a:rPr lang="ru-RU" sz="1800" dirty="0"/>
              <a:t>подготовки </a:t>
            </a:r>
            <a:r>
              <a:rPr lang="ru-RU" sz="1800" dirty="0" smtClean="0"/>
              <a:t>обучающихся 5-9 классов</a:t>
            </a:r>
            <a:endParaRPr lang="ru-RU" sz="1800" dirty="0"/>
          </a:p>
        </c:rich>
      </c:tx>
      <c:layout>
        <c:manualLayout>
          <c:xMode val="edge"/>
          <c:yMode val="edge"/>
          <c:x val="0.18736022135454397"/>
          <c:y val="1.388897965585523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Анализ!$B$6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Анализ!$A$8:$A$19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Ожгинская ООШ</c:v>
                </c:pt>
              </c:strCache>
            </c:strRef>
          </c:cat>
          <c:val>
            <c:numRef>
              <c:f>Анализ!$B$8:$B$19</c:f>
              <c:numCache>
                <c:formatCode>General</c:formatCode>
                <c:ptCount val="12"/>
                <c:pt idx="0">
                  <c:v>88</c:v>
                </c:pt>
                <c:pt idx="1">
                  <c:v>70.099999999999994</c:v>
                </c:pt>
                <c:pt idx="2">
                  <c:v>64</c:v>
                </c:pt>
                <c:pt idx="3">
                  <c:v>77</c:v>
                </c:pt>
                <c:pt idx="4">
                  <c:v>100</c:v>
                </c:pt>
                <c:pt idx="5">
                  <c:v>66</c:v>
                </c:pt>
                <c:pt idx="6">
                  <c:v>75</c:v>
                </c:pt>
                <c:pt idx="7">
                  <c:v>53</c:v>
                </c:pt>
                <c:pt idx="8">
                  <c:v>88</c:v>
                </c:pt>
                <c:pt idx="9">
                  <c:v>83</c:v>
                </c:pt>
                <c:pt idx="10">
                  <c:v>98</c:v>
                </c:pt>
                <c:pt idx="11">
                  <c:v>89.1</c:v>
                </c:pt>
              </c:numCache>
            </c:numRef>
          </c:val>
        </c:ser>
        <c:ser>
          <c:idx val="1"/>
          <c:order val="1"/>
          <c:tx>
            <c:strRef>
              <c:f>Анализ!$C$6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18987341772155E-2"/>
                  <c:y val="-3.1974420463629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867256637168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5316455696202531E-2"/>
                  <c:y val="-9.5923261390886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Анализ!$A$8:$A$19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Ожгинская ООШ</c:v>
                </c:pt>
              </c:strCache>
            </c:strRef>
          </c:cat>
          <c:val>
            <c:numRef>
              <c:f>Анализ!$C$8:$C$19</c:f>
              <c:numCache>
                <c:formatCode>General</c:formatCode>
                <c:ptCount val="12"/>
                <c:pt idx="0">
                  <c:v>91</c:v>
                </c:pt>
                <c:pt idx="1">
                  <c:v>72.599999999999994</c:v>
                </c:pt>
                <c:pt idx="2">
                  <c:v>67</c:v>
                </c:pt>
                <c:pt idx="3">
                  <c:v>60</c:v>
                </c:pt>
                <c:pt idx="4">
                  <c:v>100</c:v>
                </c:pt>
                <c:pt idx="5">
                  <c:v>61</c:v>
                </c:pt>
                <c:pt idx="6">
                  <c:v>72</c:v>
                </c:pt>
                <c:pt idx="7">
                  <c:v>51</c:v>
                </c:pt>
                <c:pt idx="8">
                  <c:v>86</c:v>
                </c:pt>
                <c:pt idx="9">
                  <c:v>92</c:v>
                </c:pt>
                <c:pt idx="10">
                  <c:v>98</c:v>
                </c:pt>
                <c:pt idx="11">
                  <c:v>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55136"/>
        <c:axId val="66956672"/>
      </c:barChart>
      <c:catAx>
        <c:axId val="66955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6956672"/>
        <c:crosses val="autoZero"/>
        <c:auto val="1"/>
        <c:lblAlgn val="ctr"/>
        <c:lblOffset val="100"/>
        <c:noMultiLvlLbl val="0"/>
      </c:catAx>
      <c:valAx>
        <c:axId val="66956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695513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3874963836419813"/>
          <c:y val="0.14511561623871858"/>
          <c:w val="0.21620872838376323"/>
          <c:h val="0.10592001215551214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Динамика высокого уровня предметной подготовки обучающихся </a:t>
            </a:r>
            <a:r>
              <a:rPr lang="ru-RU" sz="2000" dirty="0" smtClean="0"/>
              <a:t>5-8 </a:t>
            </a:r>
            <a:r>
              <a:rPr lang="ru-RU" sz="2000" dirty="0"/>
              <a:t>классов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369947870089637E-2"/>
          <c:y val="0.2889004338375229"/>
          <c:w val="0.91862266524163705"/>
          <c:h val="0.41393511378088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Анализ!$B$53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Анализ!$A$54:$A$65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Ожгихинская ООШ</c:v>
                </c:pt>
              </c:strCache>
            </c:strRef>
          </c:cat>
          <c:val>
            <c:numRef>
              <c:f>Анализ!$B$54:$B$65</c:f>
              <c:numCache>
                <c:formatCode>0%</c:formatCode>
                <c:ptCount val="12"/>
                <c:pt idx="0">
                  <c:v>0.27</c:v>
                </c:pt>
                <c:pt idx="1">
                  <c:v>0.21</c:v>
                </c:pt>
                <c:pt idx="2">
                  <c:v>0.28000000000000003</c:v>
                </c:pt>
                <c:pt idx="3">
                  <c:v>0.16</c:v>
                </c:pt>
                <c:pt idx="4">
                  <c:v>0.25</c:v>
                </c:pt>
                <c:pt idx="5">
                  <c:v>0.26</c:v>
                </c:pt>
                <c:pt idx="6">
                  <c:v>0.23</c:v>
                </c:pt>
                <c:pt idx="7">
                  <c:v>0.32</c:v>
                </c:pt>
                <c:pt idx="8">
                  <c:v>0.21</c:v>
                </c:pt>
                <c:pt idx="9">
                  <c:v>0.28999999999999998</c:v>
                </c:pt>
                <c:pt idx="10" formatCode="General">
                  <c:v>0</c:v>
                </c:pt>
                <c:pt idx="11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Анализ!$C$53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Анализ!$A$54:$A$65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Ожгихинская ООШ</c:v>
                </c:pt>
              </c:strCache>
            </c:strRef>
          </c:cat>
          <c:val>
            <c:numRef>
              <c:f>Анализ!$C$54:$C$65</c:f>
              <c:numCache>
                <c:formatCode>0%</c:formatCode>
                <c:ptCount val="12"/>
                <c:pt idx="0">
                  <c:v>0.28999999999999998</c:v>
                </c:pt>
                <c:pt idx="1">
                  <c:v>0.24</c:v>
                </c:pt>
                <c:pt idx="2">
                  <c:v>0.24</c:v>
                </c:pt>
                <c:pt idx="3">
                  <c:v>0.26</c:v>
                </c:pt>
                <c:pt idx="4">
                  <c:v>0.17</c:v>
                </c:pt>
                <c:pt idx="5">
                  <c:v>0.28000000000000003</c:v>
                </c:pt>
                <c:pt idx="6">
                  <c:v>0.26</c:v>
                </c:pt>
                <c:pt idx="7">
                  <c:v>0.36</c:v>
                </c:pt>
                <c:pt idx="8">
                  <c:v>0.21</c:v>
                </c:pt>
                <c:pt idx="9">
                  <c:v>0.16</c:v>
                </c:pt>
                <c:pt idx="10" formatCode="General">
                  <c:v>0</c:v>
                </c:pt>
                <c:pt idx="1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8717184"/>
        <c:axId val="68723072"/>
      </c:barChart>
      <c:catAx>
        <c:axId val="68717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8723072"/>
        <c:crosses val="autoZero"/>
        <c:auto val="1"/>
        <c:lblAlgn val="ctr"/>
        <c:lblOffset val="100"/>
        <c:noMultiLvlLbl val="0"/>
      </c:catAx>
      <c:valAx>
        <c:axId val="687230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68717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917449769128003"/>
          <c:y val="0.16630201177788745"/>
          <c:w val="0.32693737931484845"/>
          <c:h val="7.346403109202225E-2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 Динамика успешных результатов ОГЭ по русскому языку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Анализ!$B$77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Анализ!$A$79:$A$90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Ожгихинская ООШ</c:v>
                </c:pt>
              </c:strCache>
            </c:strRef>
          </c:cat>
          <c:val>
            <c:numRef>
              <c:f>Анализ!$B$79:$B$90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0.87</c:v>
                </c:pt>
                <c:pt idx="5">
                  <c:v>1</c:v>
                </c:pt>
                <c:pt idx="6">
                  <c:v>0.89</c:v>
                </c:pt>
                <c:pt idx="7">
                  <c:v>0.96</c:v>
                </c:pt>
                <c:pt idx="8">
                  <c:v>1</c:v>
                </c:pt>
                <c:pt idx="9">
                  <c:v>0.67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Анализ!$C$77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Анализ!$A$79:$A$90</c:f>
              <c:strCache>
                <c:ptCount val="12"/>
                <c:pt idx="0">
                  <c:v>МКОУ Баранниковская СОШ  </c:v>
                </c:pt>
                <c:pt idx="1">
                  <c:v>МКОУ Галкинская СОШ</c:v>
                </c:pt>
                <c:pt idx="2">
                  <c:v>МКОУ Захаровская СОШ</c:v>
                </c:pt>
                <c:pt idx="3">
                  <c:v>МКОУ Квашнинская СОШ</c:v>
                </c:pt>
                <c:pt idx="4">
                  <c:v>МКОУ Кочневская СОШ</c:v>
                </c:pt>
                <c:pt idx="5">
                  <c:v>МКОУ Обуховская СОШ</c:v>
                </c:pt>
                <c:pt idx="6">
                  <c:v>МКОУ Октябрьская СОШ</c:v>
                </c:pt>
                <c:pt idx="7">
                  <c:v>МКОУ Порошинская СОШ</c:v>
                </c:pt>
                <c:pt idx="8">
                  <c:v>МКОУ Скатинская СОШ</c:v>
                </c:pt>
                <c:pt idx="9">
                  <c:v>МКОУ Куровская ООШ</c:v>
                </c:pt>
                <c:pt idx="10">
                  <c:v>МКОУ Никольская ООШ</c:v>
                </c:pt>
                <c:pt idx="11">
                  <c:v>МКОУ Ожгихинская ООШ</c:v>
                </c:pt>
              </c:strCache>
            </c:strRef>
          </c:cat>
          <c:val>
            <c:numRef>
              <c:f>Анализ!$C$79:$C$90</c:f>
              <c:numCache>
                <c:formatCode>0%</c:formatCode>
                <c:ptCount val="12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0.83</c:v>
                </c:pt>
                <c:pt idx="7">
                  <c:v>0.98</c:v>
                </c:pt>
                <c:pt idx="8">
                  <c:v>1</c:v>
                </c:pt>
                <c:pt idx="9">
                  <c:v>0.8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5228032"/>
        <c:axId val="115229824"/>
      </c:barChart>
      <c:catAx>
        <c:axId val="115228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15229824"/>
        <c:crosses val="autoZero"/>
        <c:auto val="1"/>
        <c:lblAlgn val="ctr"/>
        <c:lblOffset val="100"/>
        <c:noMultiLvlLbl val="0"/>
      </c:catAx>
      <c:valAx>
        <c:axId val="1152298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152280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успешных</a:t>
            </a:r>
            <a:r>
              <a:rPr lang="ru-RU" baseline="0"/>
              <a:t> результатов ОГЭ (ГВЭ)</a:t>
            </a:r>
          </a:p>
          <a:p>
            <a:pPr>
              <a:defRPr/>
            </a:pPr>
            <a:r>
              <a:rPr lang="ru-RU" baseline="0"/>
              <a:t> по математике 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'[Анализ Мониторинга ОКО.xlsx]Лист1'!$B$113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'[Анализ Мониторинга ОКО.xlsx]Лист1'!$A$114:$A$126</c:f>
              <c:strCache>
                <c:ptCount val="13"/>
                <c:pt idx="0">
                  <c:v>МКОУ Аксарихинская СОШ</c:v>
                </c:pt>
                <c:pt idx="1">
                  <c:v>МКОУ Баранниковская СОШ  </c:v>
                </c:pt>
                <c:pt idx="2">
                  <c:v>МКОУ Галкинская СОШ</c:v>
                </c:pt>
                <c:pt idx="3">
                  <c:v>МКОУ Захаровская СОШ</c:v>
                </c:pt>
                <c:pt idx="4">
                  <c:v>МКОУ Квашнинская СОШ</c:v>
                </c:pt>
                <c:pt idx="5">
                  <c:v>МКОУ Кочневская СОШ</c:v>
                </c:pt>
                <c:pt idx="6">
                  <c:v>МКОУ Обуховская СОШ</c:v>
                </c:pt>
                <c:pt idx="7">
                  <c:v>МКОУ Октябрьская СОШ</c:v>
                </c:pt>
                <c:pt idx="8">
                  <c:v>МКОУ Порошинская СОШ</c:v>
                </c:pt>
                <c:pt idx="9">
                  <c:v>МКОУ Скатинская СОШ</c:v>
                </c:pt>
                <c:pt idx="10">
                  <c:v>МКОУ Куровская ООШ</c:v>
                </c:pt>
                <c:pt idx="11">
                  <c:v>МКОУ Никольская ООШ</c:v>
                </c:pt>
                <c:pt idx="12">
                  <c:v>МКОУ Ожгинская ООШ</c:v>
                </c:pt>
              </c:strCache>
            </c:strRef>
          </c:cat>
          <c:val>
            <c:numRef>
              <c:f>'[Анализ Мониторинга ОКО.xlsx]Лист1'!$B$114:$B$126</c:f>
              <c:numCache>
                <c:formatCode>0%</c:formatCode>
                <c:ptCount val="13"/>
                <c:pt idx="0" formatCode="0.00%">
                  <c:v>0.66700000000000004</c:v>
                </c:pt>
                <c:pt idx="1">
                  <c:v>0.68</c:v>
                </c:pt>
                <c:pt idx="2">
                  <c:v>1</c:v>
                </c:pt>
                <c:pt idx="3">
                  <c:v>0.9</c:v>
                </c:pt>
                <c:pt idx="4">
                  <c:v>0.85</c:v>
                </c:pt>
                <c:pt idx="5">
                  <c:v>0.71</c:v>
                </c:pt>
                <c:pt idx="6">
                  <c:v>1</c:v>
                </c:pt>
                <c:pt idx="7">
                  <c:v>0.78</c:v>
                </c:pt>
                <c:pt idx="8">
                  <c:v>0.77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'[Анализ Мониторинга ОКО.xlsx]Лист1'!$C$113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'[Анализ Мониторинга ОКО.xlsx]Лист1'!$A$114:$A$126</c:f>
              <c:strCache>
                <c:ptCount val="13"/>
                <c:pt idx="0">
                  <c:v>МКОУ Аксарихинская СОШ</c:v>
                </c:pt>
                <c:pt idx="1">
                  <c:v>МКОУ Баранниковская СОШ  </c:v>
                </c:pt>
                <c:pt idx="2">
                  <c:v>МКОУ Галкинская СОШ</c:v>
                </c:pt>
                <c:pt idx="3">
                  <c:v>МКОУ Захаровская СОШ</c:v>
                </c:pt>
                <c:pt idx="4">
                  <c:v>МКОУ Квашнинская СОШ</c:v>
                </c:pt>
                <c:pt idx="5">
                  <c:v>МКОУ Кочневская СОШ</c:v>
                </c:pt>
                <c:pt idx="6">
                  <c:v>МКОУ Обуховская СОШ</c:v>
                </c:pt>
                <c:pt idx="7">
                  <c:v>МКОУ Октябрьская СОШ</c:v>
                </c:pt>
                <c:pt idx="8">
                  <c:v>МКОУ Порошинская СОШ</c:v>
                </c:pt>
                <c:pt idx="9">
                  <c:v>МКОУ Скатинская СОШ</c:v>
                </c:pt>
                <c:pt idx="10">
                  <c:v>МКОУ Куровская ООШ</c:v>
                </c:pt>
                <c:pt idx="11">
                  <c:v>МКОУ Никольская ООШ</c:v>
                </c:pt>
                <c:pt idx="12">
                  <c:v>МКОУ Ожгинская ООШ</c:v>
                </c:pt>
              </c:strCache>
            </c:strRef>
          </c:cat>
          <c:val>
            <c:numRef>
              <c:f>'[Анализ Мониторинга ОКО.xlsx]Лист1'!$C$114:$C$126</c:f>
              <c:numCache>
                <c:formatCode>0%</c:formatCode>
                <c:ptCount val="13"/>
                <c:pt idx="0">
                  <c:v>0.71</c:v>
                </c:pt>
                <c:pt idx="1">
                  <c:v>0.63</c:v>
                </c:pt>
                <c:pt idx="2">
                  <c:v>0.88</c:v>
                </c:pt>
                <c:pt idx="3">
                  <c:v>0.42</c:v>
                </c:pt>
                <c:pt idx="4">
                  <c:v>0.8</c:v>
                </c:pt>
                <c:pt idx="5">
                  <c:v>0.67</c:v>
                </c:pt>
                <c:pt idx="6">
                  <c:v>0.92</c:v>
                </c:pt>
                <c:pt idx="7">
                  <c:v>0.62</c:v>
                </c:pt>
                <c:pt idx="8">
                  <c:v>0.79</c:v>
                </c:pt>
                <c:pt idx="9">
                  <c:v>1</c:v>
                </c:pt>
                <c:pt idx="10">
                  <c:v>0.75</c:v>
                </c:pt>
                <c:pt idx="11">
                  <c:v>1</c:v>
                </c:pt>
                <c:pt idx="12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31360"/>
        <c:axId val="114832896"/>
      </c:barChart>
      <c:catAx>
        <c:axId val="114831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4832896"/>
        <c:crosses val="autoZero"/>
        <c:auto val="1"/>
        <c:lblAlgn val="ctr"/>
        <c:lblOffset val="100"/>
        <c:noMultiLvlLbl val="0"/>
      </c:catAx>
      <c:valAx>
        <c:axId val="11483289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1148313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высоких результатов ЕГЭ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'[Анализ Мониторинга ОКО.xlsx]Лист1'!$B$131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'[Анализ Мониторинга ОКО.xlsx]Лист1'!$A$132:$A$138</c:f>
              <c:strCache>
                <c:ptCount val="7"/>
                <c:pt idx="0">
                  <c:v>МКОУ Баранниковская СОШ  </c:v>
                </c:pt>
                <c:pt idx="1">
                  <c:v>МКОУ Захаровская СОШ</c:v>
                </c:pt>
                <c:pt idx="2">
                  <c:v>МКОУ Квашнинская СОШ</c:v>
                </c:pt>
                <c:pt idx="3">
                  <c:v>МКОУ Обуховская СОШ</c:v>
                </c:pt>
                <c:pt idx="4">
                  <c:v>МКОУ Октябрьская СОШ</c:v>
                </c:pt>
                <c:pt idx="5">
                  <c:v>МКОУ Порошинская СОШ</c:v>
                </c:pt>
                <c:pt idx="6">
                  <c:v>МКОУ Скатинская СОШ</c:v>
                </c:pt>
              </c:strCache>
            </c:strRef>
          </c:cat>
          <c:val>
            <c:numRef>
              <c:f>'[Анализ Мониторинга ОКО.xlsx]Лист1'!$B$132:$B$138</c:f>
              <c:numCache>
                <c:formatCode>0%</c:formatCode>
                <c:ptCount val="7"/>
                <c:pt idx="0">
                  <c:v>0.42</c:v>
                </c:pt>
                <c:pt idx="1">
                  <c:v>0</c:v>
                </c:pt>
                <c:pt idx="2">
                  <c:v>0.2</c:v>
                </c:pt>
                <c:pt idx="3">
                  <c:v>0.5</c:v>
                </c:pt>
                <c:pt idx="4">
                  <c:v>0.2</c:v>
                </c:pt>
                <c:pt idx="5">
                  <c:v>0.19</c:v>
                </c:pt>
                <c:pt idx="6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'[Анализ Мониторинга ОКО.xlsx]Лист1'!$C$131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'[Анализ Мониторинга ОКО.xlsx]Лист1'!$A$132:$A$138</c:f>
              <c:strCache>
                <c:ptCount val="7"/>
                <c:pt idx="0">
                  <c:v>МКОУ Баранниковская СОШ  </c:v>
                </c:pt>
                <c:pt idx="1">
                  <c:v>МКОУ Захаровская СОШ</c:v>
                </c:pt>
                <c:pt idx="2">
                  <c:v>МКОУ Квашнинская СОШ</c:v>
                </c:pt>
                <c:pt idx="3">
                  <c:v>МКОУ Обуховская СОШ</c:v>
                </c:pt>
                <c:pt idx="4">
                  <c:v>МКОУ Октябрьская СОШ</c:v>
                </c:pt>
                <c:pt idx="5">
                  <c:v>МКОУ Порошинская СОШ</c:v>
                </c:pt>
                <c:pt idx="6">
                  <c:v>МКОУ Скатинская СОШ</c:v>
                </c:pt>
              </c:strCache>
            </c:strRef>
          </c:cat>
          <c:val>
            <c:numRef>
              <c:f>'[Анализ Мониторинга ОКО.xlsx]Лист1'!$C$132:$C$138</c:f>
              <c:numCache>
                <c:formatCode>0%</c:formatCode>
                <c:ptCount val="7"/>
                <c:pt idx="0">
                  <c:v>0.4</c:v>
                </c:pt>
                <c:pt idx="1">
                  <c:v>0.5</c:v>
                </c:pt>
                <c:pt idx="2">
                  <c:v>0.67</c:v>
                </c:pt>
                <c:pt idx="3">
                  <c:v>0.2</c:v>
                </c:pt>
                <c:pt idx="4">
                  <c:v>0</c:v>
                </c:pt>
                <c:pt idx="5">
                  <c:v>0.23</c:v>
                </c:pt>
                <c:pt idx="6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4889472"/>
        <c:axId val="114891008"/>
      </c:barChart>
      <c:catAx>
        <c:axId val="114889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14891008"/>
        <c:crosses val="autoZero"/>
        <c:auto val="1"/>
        <c:lblAlgn val="ctr"/>
        <c:lblOffset val="100"/>
        <c:noMultiLvlLbl val="0"/>
      </c:catAx>
      <c:valAx>
        <c:axId val="1148910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148894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AD561-F9D2-4410-BEA7-373AA4309F6A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4235-400E-4C53-9555-8D6205FB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0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4235-400E-4C53-9555-8D6205FBD70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9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2828" y="186739"/>
            <a:ext cx="8813668" cy="83783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05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-1114469"/>
            <a:ext cx="8712968" cy="4278094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Управление образования </a:t>
            </a:r>
            <a:r>
              <a:rPr lang="ru-RU" sz="1400" b="1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администрации </a:t>
            </a:r>
            <a:r>
              <a:rPr lang="ru-RU" sz="1400" b="1" dirty="0" err="1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Камышловского</a:t>
            </a:r>
            <a:r>
              <a:rPr lang="ru-RU" sz="1400" b="1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муниципального </a:t>
            </a:r>
            <a:r>
              <a:rPr lang="ru-RU" sz="1400" b="1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района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Повестка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совещания с заместителями директоров ОО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Камышловского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МР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Дата проведения </a:t>
            </a:r>
            <a:r>
              <a:rPr lang="ru-RU" sz="1400" b="1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13.09.2022</a:t>
            </a:r>
            <a:r>
              <a:rPr lang="ru-RU" sz="1400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 smtClean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Начало </a:t>
            </a:r>
            <a:r>
              <a:rPr lang="ru-RU" sz="1400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совещания: </a:t>
            </a:r>
            <a:r>
              <a:rPr lang="ru-RU" sz="1400" b="1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13-30</a:t>
            </a:r>
            <a:endParaRPr lang="ru-RU" sz="1400" dirty="0" smtClean="0">
              <a:latin typeface="Liberation Serif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Место </a:t>
            </a:r>
            <a:r>
              <a:rPr lang="ru-RU" sz="1400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проведения: Управление </a:t>
            </a:r>
            <a:r>
              <a:rPr lang="ru-RU" sz="1400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образования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Участники</a:t>
            </a:r>
            <a:r>
              <a:rPr lang="ru-RU" sz="1400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400" b="1" dirty="0"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заместители директоров ОО, специалисты УО, методисты РИМК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84713"/>
              </p:ext>
            </p:extLst>
          </p:nvPr>
        </p:nvGraphicFramePr>
        <p:xfrm>
          <a:off x="251521" y="3276462"/>
          <a:ext cx="8712968" cy="3425122"/>
        </p:xfrm>
        <a:graphic>
          <a:graphicData uri="http://schemas.openxmlformats.org/drawingml/2006/table">
            <a:tbl>
              <a:tblPr firstRow="1" firstCol="1" bandRow="1"/>
              <a:tblGrid>
                <a:gridCol w="873027"/>
                <a:gridCol w="6402203"/>
                <a:gridCol w="1437738"/>
              </a:tblGrid>
              <a:tr h="188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Наименование вопроса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Докладчик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1.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 подготовке к проведению всероссийской олимпиады школьников 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М.С. Анохина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2.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Об организации   независимых процедур оценки качества образования ВПР (осень)  2022 г.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Т.Ф. Захарова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3.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 результатах  региональных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муниципальных мониторингов в системе оценки качества подготовки (ОКПО)  и системе работы со школами со стабильно низкими образовательными результатами  (ШНОР).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Т.Ф. Захарова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4.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 планировании муниципального комплекса мер на 2022/2023 </a:t>
                      </a:r>
                      <a:r>
                        <a:rPr lang="ru-RU" sz="1400" dirty="0" err="1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у.г</a:t>
                      </a: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. по результатам региональных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муниципальных мониторингов по ОКПО и системы работы с ШНОР.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Т.Ф. Захарова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5.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 создании модели ВСОКО соответствующей  РСОКО и МСОКО.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Т.Ф. Захарова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1"/>
            <a:ext cx="613553" cy="83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3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602" y="1028343"/>
            <a:ext cx="879588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Доля обучающихся 5-9 классов, достигших базового уровня предметной подготовки, от общего числа обучающихся, осваивающих программы ООО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14917763"/>
              </p:ext>
            </p:extLst>
          </p:nvPr>
        </p:nvGraphicFramePr>
        <p:xfrm>
          <a:off x="138911" y="1844824"/>
          <a:ext cx="89731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3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602" y="1028343"/>
            <a:ext cx="850785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/>
              <a:t>Доля обучающихся 5-9 классов, достигших выше базового</a:t>
            </a:r>
            <a:br>
              <a:rPr lang="ru-RU" sz="1600" b="1" dirty="0"/>
            </a:br>
            <a:r>
              <a:rPr lang="ru-RU" sz="1600" b="1" dirty="0"/>
              <a:t>уровня предметной подготовки, от общего числа</a:t>
            </a:r>
            <a:br>
              <a:rPr lang="ru-RU" sz="1600" b="1" dirty="0"/>
            </a:br>
            <a:r>
              <a:rPr lang="ru-RU" sz="1600" b="1" dirty="0"/>
              <a:t>обучающихся, осваивающих программы ООО (%)   (отметка 4-5)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13688861"/>
              </p:ext>
            </p:extLst>
          </p:nvPr>
        </p:nvGraphicFramePr>
        <p:xfrm>
          <a:off x="323528" y="1988840"/>
          <a:ext cx="8820472" cy="479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46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602" y="1028343"/>
            <a:ext cx="87958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ОГЭ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59903278"/>
              </p:ext>
            </p:extLst>
          </p:nvPr>
        </p:nvGraphicFramePr>
        <p:xfrm>
          <a:off x="107504" y="1772816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78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602" y="1028343"/>
            <a:ext cx="87958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ОГЭ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624726"/>
              </p:ext>
            </p:extLst>
          </p:nvPr>
        </p:nvGraphicFramePr>
        <p:xfrm>
          <a:off x="251520" y="1484784"/>
          <a:ext cx="871296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08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602" y="843677"/>
            <a:ext cx="87958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</a:t>
            </a:r>
            <a:r>
              <a:rPr lang="ru-RU" b="1" dirty="0" smtClean="0"/>
              <a:t>ЕГЭ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021227"/>
              </p:ext>
            </p:extLst>
          </p:nvPr>
        </p:nvGraphicFramePr>
        <p:xfrm>
          <a:off x="373350" y="1432724"/>
          <a:ext cx="85324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81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9" y="116632"/>
            <a:ext cx="520129" cy="8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997839"/>
            <a:ext cx="8856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latin typeface="Liberation Serif"/>
              <a:cs typeface="Times New Roman"/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54316"/>
              </p:ext>
            </p:extLst>
          </p:nvPr>
        </p:nvGraphicFramePr>
        <p:xfrm>
          <a:off x="107504" y="-208844"/>
          <a:ext cx="8997052" cy="784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3308420"/>
              </a:tblGrid>
              <a:tr h="3422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Основные выводы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709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показателю «Доля обучающихся 5-9 классов, достигших 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базового уровня 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предметной подготовки»: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Положительная динамика в 7 школах. Снижение доли  произошло в 5 школах.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показателю «Доля обучающихся 5-9 классов, достигших 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высокого уровня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предметной подготовки»: </a:t>
                      </a:r>
                      <a:endParaRPr lang="ru-RU" sz="1600" i="1" dirty="0" smtClean="0">
                        <a:effectLst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Наметилась положительная динамика высокого уровня предметной подготовки обучающихся 5-8 классов в большинстве школ района.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показателю «</a:t>
                      </a:r>
                      <a:r>
                        <a:rPr lang="ru-RU" sz="1600" i="1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Доля успешно сдавших экзамен по предмету»: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Отмечена  стабильность успешных результатов ОГЭ по русскому языку.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Практически во всех школах ухудшились результаты ОГЭ</a:t>
                      </a:r>
                      <a:r>
                        <a:rPr lang="ru-RU" sz="1600" baseline="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по математике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Доля успешно сдавших ЕГЭ по обязательным предметам стабильна на протяжении нескольких последних лет и составляет 100%.</a:t>
                      </a:r>
                      <a:endParaRPr lang="ru-RU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iberation Serif"/>
                          <a:ea typeface="+mn-ea"/>
                          <a:cs typeface="Times New Roman"/>
                        </a:rPr>
                        <a:t>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Продолжить формирование и обновление муниципальной и школьной систем  оценки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качества подготовки обучающихся по профилактике учебной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соответствии с полным управленческим циклом;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считать приоритетом в качестве подготовки обучающихся системное формирование функциональной грамотности;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совершенствовать работу над формированием культуры аналитической деятельности специалистов и методистов Управления образования, руководителей и педагогов образовательных организаций;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1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0884" y="1124744"/>
            <a:ext cx="8505572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Итоги мониторинга </a:t>
            </a:r>
            <a:r>
              <a:rPr lang="ru-RU" b="1" dirty="0"/>
              <a:t>системы работы со школами с низкими результатами обучения и/или школами, функционирующими </a:t>
            </a:r>
            <a:r>
              <a:rPr lang="ru-RU" b="1" dirty="0" smtClean="0"/>
              <a:t>в </a:t>
            </a:r>
            <a:r>
              <a:rPr lang="ru-RU" b="1" dirty="0"/>
              <a:t>неблагоприятных социальных условиях ОО </a:t>
            </a:r>
            <a:r>
              <a:rPr lang="ru-RU" b="1" dirty="0" err="1"/>
              <a:t>Камышловского</a:t>
            </a:r>
            <a:r>
              <a:rPr lang="ru-RU" b="1" dirty="0"/>
              <a:t> муниципального района  в 2021- 2022 учебном 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8505572" cy="3385542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b="1" dirty="0" smtClean="0"/>
              <a:t>Задачи мониторинга</a:t>
            </a:r>
            <a:r>
              <a:rPr lang="ru-RU" b="1" dirty="0"/>
              <a:t>: </a:t>
            </a:r>
            <a:endParaRPr lang="ru-RU" b="1" dirty="0" smtClean="0"/>
          </a:p>
          <a:p>
            <a:endParaRPr lang="ru-RU" sz="2000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получение достоверных данных об образовательных результатах обучающихся  ОО группы ШАНС с  </a:t>
            </a:r>
            <a:r>
              <a:rPr lang="ru-RU" sz="2000" dirty="0"/>
              <a:t>последующим анализом эффективности принятых </a:t>
            </a:r>
            <a:r>
              <a:rPr lang="ru-RU" sz="2000" dirty="0" smtClean="0"/>
              <a:t>мер, </a:t>
            </a:r>
            <a:r>
              <a:rPr lang="ru-RU" sz="2000" dirty="0"/>
              <a:t>направленных на формирование </a:t>
            </a:r>
            <a:r>
              <a:rPr lang="ru-RU" sz="2000" dirty="0" err="1"/>
              <a:t>внутришкольной</a:t>
            </a:r>
            <a:r>
              <a:rPr lang="ru-RU" sz="2000" dirty="0"/>
              <a:t> системы профилактики учебной </a:t>
            </a:r>
            <a:r>
              <a:rPr lang="ru-RU" sz="2000" dirty="0" err="1"/>
              <a:t>неуспешности</a:t>
            </a:r>
            <a:r>
              <a:rPr lang="ru-RU" sz="2000" dirty="0"/>
              <a:t> в ОО. </a:t>
            </a:r>
            <a:endParaRPr lang="ru-RU" sz="2000" dirty="0" smtClean="0"/>
          </a:p>
          <a:p>
            <a:r>
              <a:rPr lang="ru-RU" dirty="0" smtClean="0"/>
              <a:t> 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54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09888"/>
              </p:ext>
            </p:extLst>
          </p:nvPr>
        </p:nvGraphicFramePr>
        <p:xfrm>
          <a:off x="0" y="116632"/>
          <a:ext cx="8964486" cy="6480720"/>
        </p:xfrm>
        <a:graphic>
          <a:graphicData uri="http://schemas.openxmlformats.org/drawingml/2006/table">
            <a:tbl>
              <a:tblPr/>
              <a:tblGrid>
                <a:gridCol w="1358258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43302"/>
                <a:gridCol w="582550"/>
                <a:gridCol w="504054"/>
              </a:tblGrid>
              <a:tr h="112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Показатели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Аксарихинская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Баранниковская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Галкинская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ЗахаровскаяСОШ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Квашнинская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Кочневская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Обуховская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Октябрьская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Скатинская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СОШ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Куровская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ООШ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Никольская ООШ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МКОУ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Ожгихинская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ООШ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Итого количество школ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доля</a:t>
                      </a:r>
                    </a:p>
                  </a:txBody>
                  <a:tcPr marL="5636" marR="5636" marT="56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Процентная   доля обучающихся «группы риска» (по результатам оценочных процедур) в общем числе обучающихся ОО 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55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Количество  правонарушений, совершенных обучающимися  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82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Наличие  обучающихся, стоящих на учете в наркологическом диспансере (количество);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Процентная доля педагогов школ, демонстрирующих прирост по предметным 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метапредметным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 компетенциям 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 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58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6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Процентная доля педагогических работников, прошедших диагностику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профдефицитов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7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Процентная  доля педагогических работников,     повысивших уровень профессиональной компетентности в области оценки результатов образования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92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Процентная  доля педагогических работников,  имеющих индивидуальный образовательный маршрут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636" marR="5636" marT="5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76077"/>
              </p:ext>
            </p:extLst>
          </p:nvPr>
        </p:nvGraphicFramePr>
        <p:xfrm>
          <a:off x="107500" y="188642"/>
          <a:ext cx="8784979" cy="6408708"/>
        </p:xfrm>
        <a:graphic>
          <a:graphicData uri="http://schemas.openxmlformats.org/drawingml/2006/table">
            <a:tbl>
              <a:tblPr firstRow="1" firstCol="1" bandRow="1"/>
              <a:tblGrid>
                <a:gridCol w="3367573"/>
                <a:gridCol w="383386"/>
                <a:gridCol w="508099"/>
                <a:gridCol w="589226"/>
                <a:gridCol w="458999"/>
                <a:gridCol w="333040"/>
                <a:gridCol w="330904"/>
                <a:gridCol w="330904"/>
                <a:gridCol w="330904"/>
                <a:gridCol w="330904"/>
                <a:gridCol w="330904"/>
                <a:gridCol w="330904"/>
                <a:gridCol w="330904"/>
                <a:gridCol w="330904"/>
                <a:gridCol w="497424"/>
              </a:tblGrid>
              <a:tr h="40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педагогов с высшей и первой квалификационными категориями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Доля педагогов, включенных в конкурсное движение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 ОО разработаны  программы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антирисковых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мер профилактики учебной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неуспешности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 (перечень программ по рискам);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Наличие технологических карт педагогической программы работы со слабоуспевающими и неуспевающими учащимися;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Наличие  и реализация адресных образовательных программ по работе с обучающимися с трудностями в обучении на основе результатов оценочных процедур (да, нет)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– доля слабоуспевающих и неуспевающих обучающихся, для которых разработан индивидуальный образовательный маршрут;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– доля обучающихся (от числа неуспевающих), посещающих дополнительные занятия с целью ликвидации отставания по учебной программе.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Наличие и реализация программы формирования функциональной грамотности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Наличие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тьюторской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поддержки обучающихся для ликвидации учебных дефицитов.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В ОО организовано целевое распространение успешных педагогических практик по профилактике учебной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неуспешности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(перечень практик)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Мероприятия для родителей (законных представителей) по вовлечению в профилактику учебной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неуспешности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 (Перечень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мероприяитий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6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Организация взаимодействия со школой партнером, демонстрирующей высокое качество образования (Примеры взаимодействия, наименование ОО-партнёров)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Наличие  педагогических работников, прошедших диагностику 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профессиональных дефицитов, предметных компетенций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Итого баллов: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68" marR="259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25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9" y="116632"/>
            <a:ext cx="520129" cy="8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997839"/>
            <a:ext cx="8856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latin typeface="Liberation Serif"/>
              <a:cs typeface="Times New Roman"/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73608"/>
              </p:ext>
            </p:extLst>
          </p:nvPr>
        </p:nvGraphicFramePr>
        <p:xfrm>
          <a:off x="80467" y="1436326"/>
          <a:ext cx="8997052" cy="516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52"/>
              </a:tblGrid>
              <a:tr h="5493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Основные выводы </a:t>
                      </a:r>
                      <a:endParaRPr lang="ru-RU" dirty="0"/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1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Анализ представленных образовательными организациями данных показал следующее: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к 1 кластеру, т.е. к ШНОР, демонстрирующих высокий уровень эффективности деятельности, относится 4 ОО: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МКОУ Октябрьская СОШ, МКОУ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Скатинская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СОШ, МКОУ Никольская ООШ, МКОУ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Ожгихинская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ООШ;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к кластеру 2 (средний уровень эффективности деятельности) отнесено 5 ОО:  МКОУ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Баранниковская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СОШ,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Галкинская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СОШ,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Захаровская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СОШ,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Кочневская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СОШ,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Обуховская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СОШ. 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3 кластер (низкий уровень эффективности):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МКОУ 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Квашнинская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СОШ демонстрирует критические показатели по направлениям деятельности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213"/>
            <a:ext cx="476089" cy="78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196753"/>
            <a:ext cx="8856984" cy="60016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Об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организации   независимых процедур оценки качества образования ВПР (осень)  2022 г.</a:t>
            </a:r>
          </a:p>
          <a:p>
            <a:pPr lvl="0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№191 от 08.09.2022 </a:t>
            </a:r>
          </a:p>
          <a:p>
            <a:pPr lvl="0" algn="ctr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проведении  всероссийских  проверочных работ в общеобразовательных  учреждениях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Камышловского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осенью 2022 года»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Управления образования №192 от 08.09.2022 </a:t>
            </a:r>
          </a:p>
          <a:p>
            <a:pPr lvl="0" algn="ctr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обеспечении объективности при проведении всероссийских проверочных работ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Управления образования №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194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12.09.2022 </a:t>
            </a:r>
          </a:p>
          <a:p>
            <a:pPr algn="ctr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проведении перепроверки отдельных работ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обучающихся ОО </a:t>
            </a: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Камышловского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МР-  участников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Всероссийских проверочных работ в 2022 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году»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9" y="116632"/>
            <a:ext cx="520129" cy="8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997839"/>
            <a:ext cx="8856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latin typeface="Liberation Serif"/>
              <a:cs typeface="Times New Roman"/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82119"/>
              </p:ext>
            </p:extLst>
          </p:nvPr>
        </p:nvGraphicFramePr>
        <p:xfrm>
          <a:off x="107503" y="956722"/>
          <a:ext cx="8856983" cy="850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7409"/>
                <a:gridCol w="3469574"/>
              </a:tblGrid>
              <a:tr h="4792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выводы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«ШАНС»      «500+» </a:t>
                      </a:r>
                      <a:endParaRPr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муниципального района,  участвующими в региональном проекте ШАНС и федеральном проекте 500+ достигаются  ощутимые результаты.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-Во всех школах разработаны концептуальные документы по переводу школ в эффективный режим,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антирисковые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 и программы развития образовательной организации.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-100% руководителей группы ШАНС прошли диагностику профессиональных дефицитов, которая производилась на региональном уровне посредством выполнения диагностической работы с использованием стандартизированного инструментария, спроектированного для управленческих работников по функциональным блокам управления (процессами, ресурсами, кадрами, результатом, информацией).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 школах принимаются  эффективные меры, направленные на работу с педагогическими работниками  по диагностике и устранению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профдефицитов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Процентная доля школ, организовавших диагностику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профдефицитов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составила 100%.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 течение учебного года в 91% школ педагогические работники повышали уровень профессиональной компетентности в области оценки результатов образования.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2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</a:b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iberation Serif"/>
                          <a:ea typeface="+mn-ea"/>
                          <a:cs typeface="Times New Roman"/>
                        </a:rPr>
                        <a:t>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Образовательным организ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ациям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− создать условия для повышения предметной и методической компетентности педагогов, работающих с учащимися из группы риска учебной неуспеваемости;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− продолжить развитие системы поддержки обучающихся с трудностями в учебной деятельности (организация адресной работы с обучающимися, имеющими трудности в обучении);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условия для вовлечения родителей обучающихся с низкими образовательными результатами в образовательный процесс;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обеспечить расширение социального партнерства, сетевого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заимодействия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обмена опытом с другими ОО, в том числе эффективными практиками со школами, имеющими стабильно высокие образовательные результаты через форму методического сопровождения «Образовательный тур»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Управление образования администрации </a:t>
            </a:r>
            <a:r>
              <a:rPr lang="ru-RU" sz="1200" b="1" dirty="0" err="1">
                <a:solidFill>
                  <a:prstClr val="black"/>
                </a:solidFill>
                <a:latin typeface="Georgia"/>
                <a:ea typeface="+mn-ea"/>
                <a:cs typeface="+mn-cs"/>
              </a:rPr>
              <a:t>Камышловского</a:t>
            </a:r>
            <a:r>
              <a:rPr lang="ru-RU" sz="1200" b="1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 муниципального района</a:t>
            </a:r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68623"/>
            <a:ext cx="5291572" cy="54168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Проблемные </a:t>
            </a:r>
            <a:r>
              <a:rPr lang="ru-RU" sz="24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вопросы</a:t>
            </a:r>
            <a:r>
              <a:rPr lang="ru-RU" sz="2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:</a:t>
            </a:r>
          </a:p>
          <a:p>
            <a:pPr algn="ctr"/>
            <a:endParaRPr lang="ru-RU" sz="1600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Педагогические </a:t>
            </a:r>
            <a:r>
              <a:rPr lang="ru-RU" dirty="0"/>
              <a:t>работники,  имеющие индивидуальный образовательный маршрут только в 45% школ. 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Не </a:t>
            </a:r>
            <a:r>
              <a:rPr lang="ru-RU" dirty="0"/>
              <a:t>во всех школах  педагоги включены в конкурсное движение. Доля школ составила 73%. 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Организация </a:t>
            </a:r>
            <a:r>
              <a:rPr lang="ru-RU" dirty="0"/>
              <a:t>взаимодействия со школой партнером, демонстрирующей высокое качество образования  осложнено тем,  что только 1 школа (МКОУ </a:t>
            </a:r>
            <a:r>
              <a:rPr lang="ru-RU" dirty="0" err="1"/>
              <a:t>Порошинская</a:t>
            </a:r>
            <a:r>
              <a:rPr lang="ru-RU" dirty="0"/>
              <a:t> СОШ) условно отнесена  к данной категории. 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Только </a:t>
            </a:r>
            <a:r>
              <a:rPr lang="ru-RU" dirty="0"/>
              <a:t>36% школ показали наличие взаимодействия. 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endParaRPr lang="ru-RU" dirty="0" smtClean="0"/>
          </a:p>
          <a:p>
            <a:pPr marL="285750" indent="-285750" algn="just">
              <a:buFont typeface="Wingdings" pitchFamily="2" charset="2"/>
              <a:buChar char="ü"/>
            </a:pPr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0718" y="1307067"/>
            <a:ext cx="3779912" cy="56323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</a:t>
            </a:r>
          </a:p>
          <a:p>
            <a:endParaRPr lang="ru-RU" dirty="0"/>
          </a:p>
          <a:p>
            <a:r>
              <a:rPr lang="ru-RU" dirty="0" smtClean="0"/>
              <a:t>Школам </a:t>
            </a:r>
            <a:r>
              <a:rPr lang="ru-RU" dirty="0"/>
              <a:t>необходимо активнее работать над созданием сетевых </a:t>
            </a:r>
            <a:r>
              <a:rPr lang="ru-RU" u="sng" dirty="0" err="1"/>
              <a:t>внутришкольных</a:t>
            </a:r>
            <a:r>
              <a:rPr lang="ru-RU" dirty="0"/>
              <a:t> профессиональных обучающих  сообществ (ассоциации, лаборатории, проектные группы, годичные команды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81893"/>
              </p:ext>
            </p:extLst>
          </p:nvPr>
        </p:nvGraphicFramePr>
        <p:xfrm>
          <a:off x="0" y="908720"/>
          <a:ext cx="9314183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080"/>
                <a:gridCol w="402210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выводы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3"/>
            <a:ext cx="67614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0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855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 образования    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  муниципального   района</a:t>
            </a:r>
            <a:endParaRPr lang="ru-RU" sz="10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5" y="157312"/>
            <a:ext cx="461754" cy="76505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79512" y="1556792"/>
            <a:ext cx="8784976" cy="4801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1 к приказу Управления образования  от 8 сентября  2022г. №  192 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регламент проведения Всероссийских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проверочных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 в образовательных организациях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Камышловского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муниципального района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приказу Управления образования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сентября  2022г. №  192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муниципальной комиссии по проверке  всероссийских проверочных работ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приказу Управления образования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сентября  2022г. №  192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организации перепроверки работ участников всероссийских проверочных работ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муниципальном уровне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54198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100" b="1" dirty="0" smtClean="0">
                <a:solidFill>
                  <a:prstClr val="black"/>
                </a:solidFill>
                <a:latin typeface="Georgia"/>
              </a:rPr>
              <a:t/>
            </a:r>
            <a:br>
              <a:rPr lang="ru-RU" sz="1100" b="1" dirty="0" smtClean="0">
                <a:solidFill>
                  <a:prstClr val="black"/>
                </a:solidFill>
                <a:latin typeface="Georgia"/>
              </a:rPr>
            </a:br>
            <a:r>
              <a:rPr lang="ru-RU" sz="11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ru-RU" sz="1100" b="1" dirty="0">
                <a:solidFill>
                  <a:prstClr val="black"/>
                </a:solidFill>
                <a:latin typeface="Georgia"/>
              </a:rPr>
            </a:br>
            <a:r>
              <a:rPr lang="ru-RU" sz="1100" b="1" dirty="0" smtClean="0">
                <a:solidFill>
                  <a:prstClr val="black"/>
                </a:solidFill>
                <a:latin typeface="Georgia"/>
              </a:rPr>
              <a:t/>
            </a:r>
            <a:br>
              <a:rPr lang="ru-RU" sz="1100" b="1" dirty="0" smtClean="0">
                <a:solidFill>
                  <a:prstClr val="black"/>
                </a:solidFill>
                <a:latin typeface="Georgia"/>
              </a:rPr>
            </a:br>
            <a:r>
              <a:rPr lang="ru-RU" sz="1300" b="1" dirty="0">
                <a:solidFill>
                  <a:prstClr val="black"/>
                </a:solidFill>
                <a:latin typeface="Georgia"/>
              </a:rPr>
              <a:t>Управление образования администрации </a:t>
            </a:r>
            <a:r>
              <a:rPr lang="ru-RU" sz="13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3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3" y="181598"/>
            <a:ext cx="461754" cy="7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2204864"/>
            <a:ext cx="8064896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Liberation Serif"/>
                <a:ea typeface="Calibri"/>
                <a:cs typeface="Times New Roman"/>
              </a:rPr>
              <a:t>2.   О </a:t>
            </a:r>
            <a:r>
              <a:rPr lang="ru-RU" sz="2000" b="1" dirty="0">
                <a:latin typeface="Liberation Serif"/>
                <a:ea typeface="Calibri"/>
                <a:cs typeface="Times New Roman"/>
              </a:rPr>
              <a:t>результатах  региональных и муниципальных мониторингов в системе оценки качества подготовки (ОКПО)  и системе работы со школами со стабильно низкими образовательными результатами  (ШНОР).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80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6132"/>
            <a:ext cx="8229600" cy="70609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91" y="188640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484784"/>
            <a:ext cx="8964488" cy="479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Управления образования №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142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06.07.2022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Liberation Serif"/>
                <a:ea typeface="Calibri"/>
                <a:cs typeface="Times New Roman"/>
              </a:rPr>
              <a:t>«Об </a:t>
            </a:r>
            <a:r>
              <a:rPr lang="ru-RU" sz="1600" b="1" dirty="0">
                <a:latin typeface="Liberation Serif"/>
                <a:ea typeface="Calibri"/>
                <a:cs typeface="Times New Roman"/>
              </a:rPr>
              <a:t>утверждении результатов   мониторинга  региональных показателей объективности проведения процедур ОКО в муниципальной системе образования </a:t>
            </a:r>
            <a:r>
              <a:rPr lang="ru-RU" sz="1600" b="1" dirty="0" err="1">
                <a:latin typeface="Liberation Serif"/>
                <a:ea typeface="Calibri"/>
                <a:cs typeface="Times New Roman"/>
              </a:rPr>
              <a:t>Камышловского</a:t>
            </a:r>
            <a:r>
              <a:rPr lang="ru-RU" sz="1600" b="1" dirty="0">
                <a:latin typeface="Liberation Serif"/>
                <a:ea typeface="Calibri"/>
                <a:cs typeface="Times New Roman"/>
              </a:rPr>
              <a:t> муниципального района в 2022 </a:t>
            </a:r>
            <a:r>
              <a:rPr lang="ru-RU" sz="1600" b="1" dirty="0" smtClean="0">
                <a:latin typeface="Liberation Serif"/>
                <a:ea typeface="Calibri"/>
                <a:cs typeface="Times New Roman"/>
              </a:rPr>
              <a:t>году»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№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154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19.07.2022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результатах муниципального мониторинга оценки качества подготовки обучающихся ОО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Камышловского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муниципального района в рамках реализации направления МСОКО «Система оценки качества подготовки обучающихся» в 2022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году»</a:t>
            </a:r>
          </a:p>
          <a:p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№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155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19.07.2022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Liberation Serif"/>
                <a:ea typeface="Calibri"/>
                <a:cs typeface="Times New Roman"/>
              </a:rPr>
              <a:t>«О </a:t>
            </a:r>
            <a:r>
              <a:rPr lang="ru-RU" sz="1600" b="1" dirty="0">
                <a:latin typeface="Liberation Serif"/>
                <a:ea typeface="Calibri"/>
                <a:cs typeface="Times New Roman"/>
              </a:rPr>
              <a:t>результатах муниципального мониторинга  деятельности ОО </a:t>
            </a:r>
            <a:r>
              <a:rPr lang="ru-RU" sz="1600" b="1" dirty="0" err="1">
                <a:latin typeface="Liberation Serif"/>
                <a:ea typeface="Calibri"/>
                <a:cs typeface="Times New Roman"/>
              </a:rPr>
              <a:t>Камышловского</a:t>
            </a:r>
            <a:r>
              <a:rPr lang="ru-RU" sz="1600" b="1" dirty="0">
                <a:latin typeface="Liberation Serif"/>
                <a:ea typeface="Calibri"/>
                <a:cs typeface="Times New Roman"/>
              </a:rPr>
              <a:t> МР по показателям, используемым в системе работы </a:t>
            </a:r>
            <a:r>
              <a:rPr lang="ru-RU" sz="1600" b="1" dirty="0" smtClean="0">
                <a:latin typeface="Liberation Serif"/>
                <a:ea typeface="Calibri"/>
                <a:cs typeface="Times New Roman"/>
              </a:rPr>
              <a:t>со </a:t>
            </a:r>
            <a:r>
              <a:rPr lang="ru-RU" sz="1600" b="1" dirty="0">
                <a:latin typeface="Liberation Serif"/>
                <a:ea typeface="Calibri"/>
                <a:cs typeface="Times New Roman"/>
              </a:rPr>
              <a:t>школами с низкими образовательными результатами и школами, функционирующими в неблагоприятных социальных условиях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Liberation Serif"/>
                <a:ea typeface="Calibri"/>
                <a:cs typeface="Times New Roman"/>
              </a:rPr>
              <a:t>в 2022 </a:t>
            </a:r>
            <a:r>
              <a:rPr lang="ru-RU" sz="1600" b="1" dirty="0" smtClean="0">
                <a:latin typeface="Liberation Serif"/>
                <a:ea typeface="Calibri"/>
                <a:cs typeface="Times New Roman"/>
              </a:rPr>
              <a:t>году»</a:t>
            </a:r>
            <a:endParaRPr lang="ru-RU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87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9" y="116632"/>
            <a:ext cx="520129" cy="8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5950" y="1173202"/>
            <a:ext cx="806542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</a:t>
            </a:r>
            <a:r>
              <a:rPr lang="ru-RU" b="1" dirty="0"/>
              <a:t>мониторинга по обеспечению объективности процедур оценки качества </a:t>
            </a:r>
            <a:r>
              <a:rPr lang="ru-RU" b="1" dirty="0" smtClean="0"/>
              <a:t>образования по показателям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496044"/>
              </p:ext>
            </p:extLst>
          </p:nvPr>
        </p:nvGraphicFramePr>
        <p:xfrm>
          <a:off x="516812" y="2060849"/>
          <a:ext cx="7947962" cy="1584509"/>
        </p:xfrm>
        <a:graphic>
          <a:graphicData uri="http://schemas.openxmlformats.org/drawingml/2006/table">
            <a:tbl>
              <a:tblPr firstRow="1" firstCol="1" bandRow="1"/>
              <a:tblGrid>
                <a:gridCol w="1415418"/>
                <a:gridCol w="1660215"/>
                <a:gridCol w="1699635"/>
                <a:gridCol w="1800200"/>
                <a:gridCol w="1372494"/>
              </a:tblGrid>
              <a:tr h="1080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Количество ОО, вошедших в итоговую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выборку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Доля ОО с низким уровнем обеспечения объективности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Доля ОО со средним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уровнем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беспечения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объективности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Доля ОО с высоким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уровнем обеспечения 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объективности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Преобладающий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05" marR="58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9144001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2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9" y="116632"/>
            <a:ext cx="520129" cy="8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997839"/>
            <a:ext cx="8856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latin typeface="Liberation Serif"/>
              <a:cs typeface="Times New Roman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81246"/>
              </p:ext>
            </p:extLst>
          </p:nvPr>
        </p:nvGraphicFramePr>
        <p:xfrm>
          <a:off x="-108520" y="1124744"/>
          <a:ext cx="9252520" cy="635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6868"/>
                <a:gridCol w="3175652"/>
              </a:tblGrid>
              <a:tr h="3422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Основные выводы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</a:tr>
              <a:tr h="59899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iberation Serif"/>
                          <a:ea typeface="+mn-ea"/>
                          <a:cs typeface="Times New Roman"/>
                        </a:rPr>
                        <a:t>По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iberation Serif"/>
                          <a:ea typeface="Calibri"/>
                          <a:cs typeface="Times New Roman"/>
                        </a:rPr>
                        <a:t>концептуальному компоненту управленческого цикла (показатели №№ 1–6):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большинстве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 положение о ВСОКО не актуализировано.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Частично представлены: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концепция ВСОКО, положение о ВСОКО, программа мониторинга, программа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внутришкольного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контроля.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 ВСОКО не содержит показателей по  обеспечению объективности школьного этапа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ВсОШ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Отсутствуют прозрачные критерии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внутришкольного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итогового оценивания в ОО в соответствии с требованиями ФГОС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iberation Serif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endParaRPr lang="ru-RU" sz="18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endParaRPr lang="ru-RU" sz="18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endParaRPr lang="ru-RU" sz="18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Образовательным организациям требуется обеспечение  деятельности по  обновлению</a:t>
                      </a:r>
                      <a:r>
                        <a:rPr lang="ru-RU" sz="1800" baseline="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концептуальных документов ВСОКО.</a:t>
                      </a:r>
                    </a:p>
                    <a:p>
                      <a:pPr algn="ctr"/>
                      <a:endParaRPr lang="ru-RU" sz="1800" baseline="0" dirty="0" smtClean="0">
                        <a:solidFill>
                          <a:schemeClr val="tx1"/>
                        </a:solidFill>
                        <a:effectLst/>
                        <a:latin typeface="Liberation Serif"/>
                        <a:cs typeface="Times New Roman"/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cs typeface="Times New Roman"/>
                        </a:rPr>
                        <a:t>Создание модели ВСОКО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cs typeface="Times New Roman"/>
                        </a:rPr>
                        <a:t>соразмеримой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cs typeface="Times New Roman"/>
                        </a:rPr>
                        <a:t> с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Liberation Serif"/>
                          <a:cs typeface="Times New Roman"/>
                        </a:rPr>
                        <a:t> РСОКО и МСОКО.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1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838453"/>
            <a:ext cx="806542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</a:t>
            </a:r>
            <a:r>
              <a:rPr lang="ru-RU" b="1" dirty="0"/>
              <a:t>мониторинга по обеспечению объективности процедур оценки качества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03319"/>
              </p:ext>
            </p:extLst>
          </p:nvPr>
        </p:nvGraphicFramePr>
        <p:xfrm>
          <a:off x="107504" y="908721"/>
          <a:ext cx="8928992" cy="6263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968552"/>
              </a:tblGrid>
              <a:tr h="3325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Основные выводы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</a:tr>
              <a:tr h="5616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По процессуальному (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№№ 7– 10) </a:t>
                      </a:r>
                      <a:r>
                        <a:rPr lang="ru-RU" sz="1400" b="1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и управленческому (№№</a:t>
                      </a:r>
                      <a:r>
                        <a:rPr lang="ru-RU" sz="1400" b="1" baseline="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11-22) </a:t>
                      </a:r>
                      <a:r>
                        <a:rPr lang="ru-RU" sz="1400" b="1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компонентам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Наиболее низкие результаты ОО продемонстрировали по следующим показателям: </a:t>
                      </a:r>
                      <a:endParaRPr lang="ru-RU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анализ результатов школьного мониторинга обеспечения объективности оценочных процедур  (33%);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управленческие решения по обеспечению объективности процедур оценки качества подготовки обучающихся по итогам 2021-2022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. (25%);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600" dirty="0" smtClean="0">
                        <a:effectLst/>
                        <a:latin typeface="Liberation Serif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в ОО предусмотрена обязательная проверка ВПР муниципальной комиссией (17%).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iberation Serif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6355" lvl="0" indent="0" algn="ctr" fontAlgn="base">
                        <a:lnSpc>
                          <a:spcPct val="112000"/>
                        </a:lnSpc>
                        <a:spcAft>
                          <a:spcPts val="5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sng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РИМК Управления образования: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Обеспечить на муниципальном уровне проведение перепроверки работ ВПР;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создать муниципальную комиссию по проверке ВПР из числа педагогов, прошедших соответствующую подготовку;</a:t>
                      </a:r>
                      <a:endParaRPr lang="ru-RU" sz="1600" baseline="0" dirty="0" smtClean="0">
                        <a:solidFill>
                          <a:srgbClr val="000000"/>
                        </a:solidFill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разработать локальные акты,</a:t>
                      </a:r>
                      <a:r>
                        <a:rPr lang="ru-RU" sz="1600" baseline="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регулирующие проведение проверки и перепроверки 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контрольно-оценочных процедур</a:t>
                      </a:r>
                      <a:r>
                        <a:rPr lang="ru-RU" sz="1600" baseline="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на муниципальном уровне.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Общеобразовательным организациям: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продолжить работу по систематизации аналитической деятельности, особое внимание обратить на анализ результатов школьного мониторинга обеспечения объективности оценочных процедур и </a:t>
                      </a:r>
                      <a:r>
                        <a:rPr lang="ru-RU" sz="1600" dirty="0" err="1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ВсОШ</a:t>
                      </a: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,  на анализ эффективности принятых мер;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ru-RU" sz="16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продолжить деятельность по реализации комплекса мер при формировании позитивного отношения к объективному оцениванию.</a:t>
                      </a:r>
                    </a:p>
                    <a:p>
                      <a:endParaRPr lang="ru-RU" sz="14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endParaRPr lang="ru-RU" sz="1400" dirty="0" smtClean="0">
                        <a:effectLst/>
                        <a:latin typeface="Liberation Serif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Georgia"/>
              </a:rPr>
              <a:t>Управление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администрации </a:t>
            </a:r>
            <a:r>
              <a:rPr lang="ru-RU" sz="1200" b="1" dirty="0" err="1" smtClean="0">
                <a:solidFill>
                  <a:prstClr val="black"/>
                </a:solidFill>
                <a:latin typeface="Georgia"/>
              </a:rPr>
              <a:t>Камышловского</a:t>
            </a:r>
            <a:r>
              <a:rPr lang="ru-RU" sz="1200" b="1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Georgia"/>
              </a:rPr>
              <a:t>муниципального района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4" y="48692"/>
            <a:ext cx="476668" cy="78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0884" y="1124744"/>
            <a:ext cx="8505572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мониторинга </a:t>
            </a:r>
          </a:p>
          <a:p>
            <a:pPr algn="ctr"/>
            <a:r>
              <a:rPr lang="ru-RU" b="1" dirty="0" smtClean="0"/>
              <a:t>оценки </a:t>
            </a:r>
            <a:r>
              <a:rPr lang="ru-RU" b="1" dirty="0"/>
              <a:t>качества подготовки обучающихся </a:t>
            </a:r>
            <a:endParaRPr lang="ru-RU" b="1" dirty="0" smtClean="0"/>
          </a:p>
          <a:p>
            <a:pPr algn="ctr"/>
            <a:r>
              <a:rPr lang="ru-RU" b="1" dirty="0" smtClean="0"/>
              <a:t>ОО </a:t>
            </a:r>
            <a:r>
              <a:rPr lang="ru-RU" b="1" dirty="0" err="1"/>
              <a:t>Камышловского</a:t>
            </a:r>
            <a:r>
              <a:rPr lang="ru-RU" b="1" dirty="0"/>
              <a:t> муниципального района </a:t>
            </a:r>
            <a:endParaRPr lang="ru-RU" b="1" dirty="0" smtClean="0"/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рамках реализации направления МСОКО </a:t>
            </a:r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Система оценки качества подготовки обучающихся» </a:t>
            </a:r>
            <a:endParaRPr lang="ru-RU" b="1" dirty="0" smtClean="0"/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2022 году</a:t>
            </a:r>
          </a:p>
          <a:p>
            <a:pPr algn="ctr"/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0884" y="3356992"/>
            <a:ext cx="8505572" cy="3385542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b="1" dirty="0" smtClean="0"/>
              <a:t>Задачи мониторинга</a:t>
            </a:r>
            <a:r>
              <a:rPr lang="ru-RU" b="1" dirty="0"/>
              <a:t>: </a:t>
            </a:r>
            <a:endParaRPr lang="ru-RU" b="1" dirty="0" smtClean="0"/>
          </a:p>
          <a:p>
            <a:endParaRPr lang="ru-RU" sz="2000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получение </a:t>
            </a:r>
            <a:r>
              <a:rPr lang="ru-RU" sz="2000" dirty="0"/>
              <a:t>достоверных данных об образовательных результатах обучающихся  в соответствии с требованиями реализуемых программ начального общего, основного общего, среднего общего </a:t>
            </a:r>
            <a:r>
              <a:rPr lang="ru-RU" sz="2000" dirty="0" smtClean="0"/>
              <a:t>образования,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2000" dirty="0"/>
              <a:t>выявление состояния и динамики образовательных результатов</a:t>
            </a:r>
            <a:r>
              <a:rPr lang="ru-RU" sz="2000" dirty="0" smtClean="0"/>
              <a:t>. 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28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553</TotalTime>
  <Words>2212</Words>
  <Application>Microsoft Office PowerPoint</Application>
  <PresentationFormat>Экран (4:3)</PresentationFormat>
  <Paragraphs>621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Презентация PowerPoint</vt:lpstr>
      <vt:lpstr>Управление образования администрации Камышловского муниципального района</vt:lpstr>
      <vt:lpstr>Управление   образования    администрации Камышловского   муниципального   района</vt:lpstr>
      <vt:lpstr>   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Презентация PowerPoint</vt:lpstr>
      <vt:lpstr>Презентация PowerPoint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  <vt:lpstr>Управление образования администрации Камышловского муниципального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2022-09-12T07:50:40Z</dcterms:created>
  <dcterms:modified xsi:type="dcterms:W3CDTF">2022-09-13T10:13:41Z</dcterms:modified>
</cp:coreProperties>
</file>