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96" r:id="rId2"/>
    <p:sldId id="297" r:id="rId3"/>
    <p:sldId id="288" r:id="rId4"/>
    <p:sldId id="289" r:id="rId5"/>
    <p:sldId id="290" r:id="rId6"/>
    <p:sldId id="291" r:id="rId7"/>
    <p:sldId id="293" r:id="rId8"/>
    <p:sldId id="29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0066"/>
    <a:srgbClr val="D87666"/>
    <a:srgbClr val="A837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3137" autoAdjust="0"/>
    <p:restoredTop sz="94685" autoAdjust="0"/>
  </p:normalViewPr>
  <p:slideViewPr>
    <p:cSldViewPr>
      <p:cViewPr>
        <p:scale>
          <a:sx n="100" d="100"/>
          <a:sy n="100" d="100"/>
        </p:scale>
        <p:origin x="-2478" y="-6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6" y="1446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84"/>
    </p:cViewPr>
  </p:sorterViewPr>
  <p:notesViewPr>
    <p:cSldViewPr>
      <p:cViewPr varScale="1">
        <p:scale>
          <a:sx n="93" d="100"/>
          <a:sy n="93" d="100"/>
        </p:scale>
        <p:origin x="-3510" y="-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C47F63-FB4A-416D-995D-5D16EB0D7D97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FF71F9-DF21-430B-A345-FE0F5430A4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9918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F71F9-DF21-430B-A345-FE0F5430A42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2801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02.02.2024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srgbClr val="85776D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85776D">
                  <a:shade val="75000"/>
                </a:srgbClr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708660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85776D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85776D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257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>
                <a:solidFill>
                  <a:srgbClr val="85776D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85776D">
                  <a:shade val="75000"/>
                </a:srgbClr>
              </a:solidFill>
            </a:endParaRP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991969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 bwMode="auto"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>
                <a:solidFill>
                  <a:srgbClr val="85776D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85776D">
                  <a:shade val="75000"/>
                </a:srgbClr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997025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02.02.2024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srgbClr val="85776D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85776D">
                  <a:shade val="75000"/>
                </a:srgb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632168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02.02.2024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85776D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85776D">
                  <a:shade val="75000"/>
                </a:srgbClr>
              </a:solidFill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044873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>
                <a:solidFill>
                  <a:srgbClr val="85776D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85776D">
                  <a:shade val="75000"/>
                </a:srgbClr>
              </a:solidFill>
            </a:endParaRPr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0283543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>
                <a:solidFill>
                  <a:srgbClr val="85776D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85776D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050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9218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srgbClr val="85776D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85776D">
                  <a:shade val="75000"/>
                </a:srgbClr>
              </a:solidFill>
            </a:endParaRPr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39891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>
                <a:solidFill>
                  <a:srgbClr val="85776D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85776D">
                  <a:shade val="75000"/>
                </a:srgb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02.02.2024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6389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8F8F8">
                  <a:shade val="50000"/>
                  <a:satMod val="200000"/>
                </a:srgbClr>
              </a:solidFill>
              <a:latin typeface="Tahoma" pitchFamily="34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8F8F8">
                  <a:shade val="50000"/>
                  <a:satMod val="200000"/>
                </a:srgbClr>
              </a:solidFill>
              <a:latin typeface="Tahoma" pitchFamily="34" charset="0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2FB22BF-B3C8-4218-B23A-C0C1A1BFCAAB}" type="slidenum">
              <a:rPr lang="ru-RU" smtClean="0">
                <a:solidFill>
                  <a:srgbClr val="F8F8F8">
                    <a:shade val="50000"/>
                    <a:satMod val="200000"/>
                  </a:srgbClr>
                </a:solidFill>
                <a:latin typeface="Tahom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8F8F8">
                  <a:shade val="50000"/>
                  <a:satMod val="200000"/>
                </a:srgbClr>
              </a:solidFill>
              <a:latin typeface="Tahoma" pitchFamily="34" charset="0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50963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611560" y="237580"/>
            <a:ext cx="8229600" cy="792089"/>
          </a:xfrm>
        </p:spPr>
        <p:txBody>
          <a:bodyPr>
            <a:noAutofit/>
          </a:bodyPr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Управление образования </a:t>
            </a:r>
            <a:r>
              <a:rPr lang="ru-RU" sz="1400" b="1" dirty="0" smtClean="0">
                <a:solidFill>
                  <a:schemeClr val="tx1"/>
                </a:solidFill>
              </a:rPr>
              <a:t>администрации </a:t>
            </a:r>
            <a:r>
              <a:rPr lang="ru-RU" sz="1400" b="1" dirty="0" smtClean="0">
                <a:solidFill>
                  <a:schemeClr val="tx1"/>
                </a:solidFill>
              </a:rPr>
              <a:t/>
            </a:r>
            <a:br>
              <a:rPr lang="ru-RU" sz="1400" b="1" dirty="0" smtClean="0">
                <a:solidFill>
                  <a:schemeClr val="tx1"/>
                </a:solidFill>
              </a:rPr>
            </a:br>
            <a:r>
              <a:rPr lang="ru-RU" sz="1400" b="1" dirty="0" err="1" smtClean="0">
                <a:solidFill>
                  <a:schemeClr val="tx1"/>
                </a:solidFill>
              </a:rPr>
              <a:t>Камышловского</a:t>
            </a:r>
            <a:r>
              <a:rPr lang="ru-RU" sz="1400" b="1" dirty="0" smtClean="0">
                <a:solidFill>
                  <a:schemeClr val="tx1"/>
                </a:solidFill>
              </a:rPr>
              <a:t> муниципального района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  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260648"/>
            <a:ext cx="592137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92274" y="1484784"/>
            <a:ext cx="8712968" cy="52506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algn="ctr">
              <a:lnSpc>
                <a:spcPct val="200000"/>
              </a:lnSpc>
              <a:spcBef>
                <a:spcPct val="20000"/>
              </a:spcBef>
              <a:buClr>
                <a:srgbClr val="93A299"/>
              </a:buClr>
            </a:pPr>
            <a:endParaRPr lang="ru-RU" sz="1400" b="1" cap="all" dirty="0">
              <a:solidFill>
                <a:srgbClr val="000000"/>
              </a:solidFill>
              <a:latin typeface="Liberation Serif" pitchFamily="18" charset="0"/>
            </a:endParaRPr>
          </a:p>
          <a:p>
            <a:pPr marL="114300" algn="ctr">
              <a:lnSpc>
                <a:spcPct val="200000"/>
              </a:lnSpc>
              <a:spcBef>
                <a:spcPct val="20000"/>
              </a:spcBef>
              <a:buClr>
                <a:srgbClr val="93A299"/>
              </a:buClr>
            </a:pPr>
            <a:r>
              <a:rPr lang="ru-RU" sz="1400" b="1" cap="all" dirty="0" smtClean="0">
                <a:solidFill>
                  <a:srgbClr val="000000"/>
                </a:solidFill>
                <a:latin typeface="Liberation Serif" pitchFamily="18" charset="0"/>
              </a:rPr>
              <a:t>О </a:t>
            </a:r>
            <a:r>
              <a:rPr lang="ru-RU" sz="1400" b="1" cap="all" dirty="0">
                <a:solidFill>
                  <a:srgbClr val="000000"/>
                </a:solidFill>
                <a:latin typeface="Liberation Serif" pitchFamily="18" charset="0"/>
              </a:rPr>
              <a:t>результатах собеседования </a:t>
            </a:r>
            <a:endParaRPr lang="ru-RU" sz="1400" b="1" cap="all" dirty="0" smtClean="0">
              <a:solidFill>
                <a:srgbClr val="000000"/>
              </a:solidFill>
              <a:latin typeface="Liberation Serif" pitchFamily="18" charset="0"/>
            </a:endParaRPr>
          </a:p>
          <a:p>
            <a:pPr marL="114300" algn="ctr">
              <a:lnSpc>
                <a:spcPct val="200000"/>
              </a:lnSpc>
              <a:spcBef>
                <a:spcPct val="20000"/>
              </a:spcBef>
              <a:buClr>
                <a:srgbClr val="93A299"/>
              </a:buClr>
            </a:pPr>
            <a:r>
              <a:rPr lang="ru-RU" sz="1400" b="1" cap="all" dirty="0" smtClean="0">
                <a:solidFill>
                  <a:srgbClr val="000000"/>
                </a:solidFill>
                <a:latin typeface="Liberation Serif" pitchFamily="18" charset="0"/>
              </a:rPr>
              <a:t>с руководителями  муниципальных </a:t>
            </a:r>
            <a:r>
              <a:rPr lang="ru-RU" sz="1400" b="1" cap="all" dirty="0">
                <a:solidFill>
                  <a:srgbClr val="000000"/>
                </a:solidFill>
                <a:latin typeface="Liberation Serif" pitchFamily="18" charset="0"/>
              </a:rPr>
              <a:t>общеобразовательных </a:t>
            </a:r>
            <a:r>
              <a:rPr lang="ru-RU" sz="1400" b="1" cap="all" dirty="0" smtClean="0">
                <a:solidFill>
                  <a:srgbClr val="000000"/>
                </a:solidFill>
                <a:latin typeface="Liberation Serif" pitchFamily="18" charset="0"/>
              </a:rPr>
              <a:t>организаций, расположенных </a:t>
            </a:r>
            <a:r>
              <a:rPr lang="ru-RU" sz="1400" b="1" cap="all" dirty="0">
                <a:solidFill>
                  <a:srgbClr val="000000"/>
                </a:solidFill>
                <a:latin typeface="Liberation Serif" pitchFamily="18" charset="0"/>
              </a:rPr>
              <a:t>на территории </a:t>
            </a:r>
            <a:r>
              <a:rPr lang="ru-RU" sz="1400" b="1" cap="all" dirty="0" err="1" smtClean="0">
                <a:solidFill>
                  <a:srgbClr val="000000"/>
                </a:solidFill>
                <a:latin typeface="Liberation Serif" pitchFamily="18" charset="0"/>
              </a:rPr>
              <a:t>Камышловского</a:t>
            </a:r>
            <a:r>
              <a:rPr lang="ru-RU" sz="1400" b="1" cap="all" dirty="0" smtClean="0">
                <a:solidFill>
                  <a:srgbClr val="000000"/>
                </a:solidFill>
                <a:latin typeface="Liberation Serif" pitchFamily="18" charset="0"/>
              </a:rPr>
              <a:t> </a:t>
            </a:r>
            <a:r>
              <a:rPr lang="ru-RU" sz="1400" b="1" cap="all" dirty="0">
                <a:solidFill>
                  <a:srgbClr val="000000"/>
                </a:solidFill>
                <a:latin typeface="Liberation Serif" pitchFamily="18" charset="0"/>
              </a:rPr>
              <a:t>муниципального  </a:t>
            </a:r>
            <a:r>
              <a:rPr lang="ru-RU" sz="1400" b="1" cap="all" dirty="0" smtClean="0">
                <a:solidFill>
                  <a:srgbClr val="000000"/>
                </a:solidFill>
                <a:latin typeface="Liberation Serif" pitchFamily="18" charset="0"/>
              </a:rPr>
              <a:t>района, </a:t>
            </a:r>
            <a:r>
              <a:rPr lang="ru-RU" sz="1400" b="1" cap="all" dirty="0">
                <a:solidFill>
                  <a:srgbClr val="000000"/>
                </a:solidFill>
                <a:latin typeface="Liberation Serif" pitchFamily="18" charset="0"/>
              </a:rPr>
              <a:t/>
            </a:r>
            <a:br>
              <a:rPr lang="ru-RU" sz="1400" b="1" cap="all" dirty="0">
                <a:solidFill>
                  <a:srgbClr val="000000"/>
                </a:solidFill>
                <a:latin typeface="Liberation Serif" pitchFamily="18" charset="0"/>
              </a:rPr>
            </a:br>
            <a:r>
              <a:rPr lang="ru-RU" sz="1400" b="1" cap="all" dirty="0" smtClean="0">
                <a:solidFill>
                  <a:srgbClr val="000000"/>
                </a:solidFill>
                <a:latin typeface="Liberation Serif" pitchFamily="18" charset="0"/>
              </a:rPr>
              <a:t>о совершенствовании </a:t>
            </a:r>
            <a:r>
              <a:rPr lang="ru-RU" sz="1400" b="1" cap="all" dirty="0">
                <a:solidFill>
                  <a:srgbClr val="000000"/>
                </a:solidFill>
                <a:latin typeface="Liberation Serif" pitchFamily="18" charset="0"/>
              </a:rPr>
              <a:t>условий для достижения и подтверждения обучающимися на ГИА образовательных цензов, </a:t>
            </a:r>
            <a:r>
              <a:rPr lang="ru-RU" sz="1400" b="1" cap="all" dirty="0" smtClean="0">
                <a:solidFill>
                  <a:srgbClr val="000000"/>
                </a:solidFill>
                <a:latin typeface="Liberation Serif" pitchFamily="18" charset="0"/>
              </a:rPr>
              <a:t>обеспечения качественной подготовки к ГИА  </a:t>
            </a:r>
          </a:p>
          <a:p>
            <a:pPr marL="114300" algn="ctr">
              <a:lnSpc>
                <a:spcPct val="200000"/>
              </a:lnSpc>
              <a:spcBef>
                <a:spcPct val="20000"/>
              </a:spcBef>
              <a:buClr>
                <a:srgbClr val="93A299"/>
              </a:buClr>
            </a:pPr>
            <a:r>
              <a:rPr lang="ru-RU" sz="1400" b="1" cap="all" dirty="0" smtClean="0">
                <a:solidFill>
                  <a:srgbClr val="000000"/>
                </a:solidFill>
                <a:latin typeface="Liberation Serif" pitchFamily="18" charset="0"/>
              </a:rPr>
              <a:t> </a:t>
            </a:r>
          </a:p>
          <a:p>
            <a:pPr marL="114300" lvl="0" algn="ctr">
              <a:lnSpc>
                <a:spcPct val="200000"/>
              </a:lnSpc>
              <a:spcBef>
                <a:spcPct val="20000"/>
              </a:spcBef>
              <a:buClr>
                <a:srgbClr val="93A299"/>
              </a:buClr>
            </a:pPr>
            <a:r>
              <a:rPr lang="ru-RU" sz="1400" b="1" cap="all" dirty="0" smtClean="0">
                <a:solidFill>
                  <a:srgbClr val="000000"/>
                </a:solidFill>
                <a:latin typeface="Liberation Serif" pitchFamily="18" charset="0"/>
              </a:rPr>
              <a:t>Декабрь </a:t>
            </a:r>
            <a:r>
              <a:rPr lang="ru-RU" sz="1400" b="1" cap="all" dirty="0">
                <a:solidFill>
                  <a:srgbClr val="000000"/>
                </a:solidFill>
                <a:latin typeface="Liberation Serif" pitchFamily="18" charset="0"/>
              </a:rPr>
              <a:t>2023  </a:t>
            </a:r>
            <a:r>
              <a:rPr lang="ru-RU" sz="1400" b="1" cap="all" dirty="0" smtClean="0">
                <a:solidFill>
                  <a:srgbClr val="000000"/>
                </a:solidFill>
                <a:latin typeface="Liberation Serif" pitchFamily="18" charset="0"/>
              </a:rPr>
              <a:t>г.</a:t>
            </a:r>
            <a:r>
              <a:rPr lang="ru-RU" sz="1400" b="1" cap="all" dirty="0">
                <a:solidFill>
                  <a:srgbClr val="000000"/>
                </a:solidFill>
                <a:latin typeface="Liberation Serif" pitchFamily="18" charset="0"/>
              </a:rPr>
              <a:t/>
            </a:r>
            <a:br>
              <a:rPr lang="ru-RU" sz="1400" b="1" cap="all" dirty="0">
                <a:solidFill>
                  <a:srgbClr val="000000"/>
                </a:solidFill>
                <a:latin typeface="Liberation Serif" pitchFamily="18" charset="0"/>
              </a:rPr>
            </a:br>
            <a:endParaRPr lang="ru-RU" sz="3600" b="1" dirty="0">
              <a:solidFill>
                <a:srgbClr val="000000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203838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400" b="1" dirty="0">
                <a:solidFill>
                  <a:prstClr val="black"/>
                </a:solidFill>
              </a:rPr>
              <a:t>Управление образования администрации </a:t>
            </a:r>
            <a:br>
              <a:rPr lang="ru-RU" sz="1400" b="1" dirty="0">
                <a:solidFill>
                  <a:prstClr val="black"/>
                </a:solidFill>
              </a:rPr>
            </a:br>
            <a:r>
              <a:rPr lang="ru-RU" sz="1400" b="1" dirty="0" err="1">
                <a:solidFill>
                  <a:prstClr val="black"/>
                </a:solidFill>
              </a:rPr>
              <a:t>Камышловского</a:t>
            </a:r>
            <a:r>
              <a:rPr lang="ru-RU" sz="1400" b="1" dirty="0">
                <a:solidFill>
                  <a:prstClr val="black"/>
                </a:solidFill>
              </a:rPr>
              <a:t> муниципального района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dirty="0"/>
              <a:t>Выписка из </a:t>
            </a:r>
            <a:r>
              <a:rPr lang="ru-RU" sz="1800" b="1" dirty="0" smtClean="0"/>
              <a:t>протокола  </a:t>
            </a:r>
            <a:r>
              <a:rPr lang="ru-RU" sz="1800" dirty="0"/>
              <a:t>собеседования с руководителями муниципальных общеобразовательных организаций </a:t>
            </a:r>
            <a:r>
              <a:rPr lang="ru-RU" sz="1800" dirty="0" err="1"/>
              <a:t>Камышловского</a:t>
            </a:r>
            <a:r>
              <a:rPr lang="ru-RU" sz="1800" dirty="0"/>
              <a:t> муниципального района в рамках реализации муниципального проекта («дорожной карты»), направленного на повышение качества образования в общеобразовательных организациях, показавших низкие образовательные результаты </a:t>
            </a:r>
            <a:r>
              <a:rPr lang="ru-RU" sz="1800" dirty="0" smtClean="0"/>
              <a:t>и/или </a:t>
            </a:r>
            <a:r>
              <a:rPr lang="ru-RU" sz="1800" dirty="0"/>
              <a:t>функционирующих в неблагоприятных условиях, а также со школами, функционирующими в условиях риска снижения образовательных результатов, в целях осуществления профилактики учебной </a:t>
            </a:r>
            <a:r>
              <a:rPr lang="ru-RU" sz="1800" dirty="0" err="1"/>
              <a:t>неуспешности</a:t>
            </a:r>
            <a:r>
              <a:rPr lang="ru-RU" sz="1800" dirty="0"/>
              <a:t>, расположенных на территории </a:t>
            </a:r>
            <a:r>
              <a:rPr lang="ru-RU" sz="1800" dirty="0" err="1"/>
              <a:t>Камышловского</a:t>
            </a:r>
            <a:r>
              <a:rPr lang="ru-RU" sz="1800" dirty="0"/>
              <a:t> муниципального </a:t>
            </a:r>
            <a:r>
              <a:rPr lang="ru-RU" sz="1800" dirty="0" smtClean="0"/>
              <a:t>района. </a:t>
            </a:r>
          </a:p>
          <a:p>
            <a:pPr marL="0" indent="0" algn="ctr">
              <a:buNone/>
            </a:pPr>
            <a:endParaRPr lang="ru-RU" sz="1800" dirty="0" smtClean="0"/>
          </a:p>
          <a:p>
            <a:pPr marL="0" indent="0" algn="ctr">
              <a:buNone/>
            </a:pPr>
            <a:endParaRPr lang="ru-RU" sz="1800" dirty="0"/>
          </a:p>
          <a:p>
            <a:pPr marL="0" indent="0">
              <a:buNone/>
            </a:pPr>
            <a:r>
              <a:rPr lang="ru-RU" sz="1800" b="1" dirty="0" smtClean="0"/>
              <a:t>Место </a:t>
            </a:r>
            <a:r>
              <a:rPr lang="ru-RU" sz="1800" b="1" dirty="0"/>
              <a:t>проведения</a:t>
            </a:r>
            <a:r>
              <a:rPr lang="ru-RU" sz="1800" dirty="0"/>
              <a:t>: Управление образования </a:t>
            </a:r>
            <a:endParaRPr lang="ru-RU" sz="1800" dirty="0" smtClean="0"/>
          </a:p>
          <a:p>
            <a:pPr marL="0" indent="0">
              <a:buNone/>
            </a:pPr>
            <a:r>
              <a:rPr lang="ru-RU" sz="1800" b="1" dirty="0" smtClean="0"/>
              <a:t>Дата </a:t>
            </a:r>
            <a:r>
              <a:rPr lang="ru-RU" sz="1800" b="1" dirty="0"/>
              <a:t>проведения</a:t>
            </a:r>
            <a:r>
              <a:rPr lang="ru-RU" sz="1800" dirty="0"/>
              <a:t>: </a:t>
            </a:r>
            <a:r>
              <a:rPr lang="ru-RU" sz="1800" dirty="0" smtClean="0"/>
              <a:t>18 - 19 </a:t>
            </a:r>
            <a:r>
              <a:rPr lang="ru-RU" sz="1800" dirty="0"/>
              <a:t>декабря 2023 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592137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3175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</a:pPr>
            <a:r>
              <a:rPr lang="ru-RU" sz="2400" i="1" cap="none" dirty="0" smtClean="0">
                <a:solidFill>
                  <a:prstClr val="black"/>
                </a:solidFill>
                <a:latin typeface="Liberation Serif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2400" i="1" cap="none" dirty="0" smtClean="0">
                <a:solidFill>
                  <a:prstClr val="black"/>
                </a:solidFill>
                <a:latin typeface="Liberation Serif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400" i="1" dirty="0">
                <a:solidFill>
                  <a:prstClr val="black"/>
                </a:solidFill>
                <a:latin typeface="Liberation Serif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2400" i="1" dirty="0">
                <a:solidFill>
                  <a:prstClr val="black"/>
                </a:solidFill>
                <a:latin typeface="Liberation Serif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solidFill>
                  <a:prstClr val="black"/>
                </a:solidFill>
                <a:latin typeface="Liberation Serif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2400" i="1" dirty="0" smtClean="0">
                <a:solidFill>
                  <a:prstClr val="black"/>
                </a:solidFill>
                <a:latin typeface="Liberation Serif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3200" cap="none" dirty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sz="3200" cap="none" dirty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2000" b="1" i="1" dirty="0">
                <a:solidFill>
                  <a:prstClr val="black"/>
                </a:solidFill>
                <a:latin typeface="Liberation Serif" pitchFamily="18" charset="0"/>
                <a:ea typeface="Times New Roman" pitchFamily="18" charset="0"/>
                <a:cs typeface="Times New Roman" pitchFamily="18" charset="0"/>
              </a:rPr>
              <a:t>Статистическая информация о выпускниках </a:t>
            </a:r>
            <a:br>
              <a:rPr lang="ru-RU" sz="2000" b="1" i="1" dirty="0">
                <a:solidFill>
                  <a:prstClr val="black"/>
                </a:solidFill>
                <a:latin typeface="Liberation Serif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000" b="1" i="1" dirty="0">
                <a:solidFill>
                  <a:prstClr val="black"/>
                </a:solidFill>
                <a:latin typeface="Liberation Serif" pitchFamily="18" charset="0"/>
                <a:ea typeface="Times New Roman" pitchFamily="18" charset="0"/>
                <a:cs typeface="Times New Roman" pitchFamily="18" charset="0"/>
              </a:rPr>
              <a:t>9- х классов 2023/2024 </a:t>
            </a:r>
            <a:r>
              <a:rPr lang="ru-RU" sz="2000" b="1" i="1" dirty="0" err="1">
                <a:solidFill>
                  <a:prstClr val="black"/>
                </a:solidFill>
                <a:latin typeface="Liberation Serif" pitchFamily="18" charset="0"/>
                <a:ea typeface="Times New Roman" pitchFamily="18" charset="0"/>
                <a:cs typeface="Times New Roman" pitchFamily="18" charset="0"/>
              </a:rPr>
              <a:t>у.г</a:t>
            </a:r>
            <a:r>
              <a:rPr lang="ru-RU" sz="2000" b="1" i="1" dirty="0">
                <a:solidFill>
                  <a:prstClr val="black"/>
                </a:solidFill>
                <a:latin typeface="Liberation Serif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sz="27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616955212"/>
              </p:ext>
            </p:extLst>
          </p:nvPr>
        </p:nvGraphicFramePr>
        <p:xfrm>
          <a:off x="-1" y="1351550"/>
          <a:ext cx="9144000" cy="54787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85231"/>
                <a:gridCol w="1589544"/>
                <a:gridCol w="662158"/>
                <a:gridCol w="877999"/>
                <a:gridCol w="806663"/>
                <a:gridCol w="942021"/>
                <a:gridCol w="671305"/>
                <a:gridCol w="1209079"/>
              </a:tblGrid>
              <a:tr h="12724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4487" marR="64487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Общее количество обучающихся выпускных классов, </a:t>
                      </a:r>
                      <a:endParaRPr lang="ru-RU" sz="1100" dirty="0">
                        <a:effectLst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из них: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87" marR="64487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Группа риска 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87" marR="64487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Потенциальные </a:t>
                      </a:r>
                      <a:r>
                        <a:rPr lang="ru-RU" sz="1400" dirty="0" err="1">
                          <a:effectLst/>
                        </a:rPr>
                        <a:t>высокобалльники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87" marR="64487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Дети -инвалиды, ОВЗ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87" marR="64487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 Планируемое   количестве аттестатов  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87" marR="64487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 том числе без отличия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87" marR="64487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 том числе с отличием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87" marR="64487" marT="0" marB="0" vert="vert270" anchor="ctr"/>
                </a:tc>
              </a:tr>
              <a:tr h="2608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Аксарихинская СОШ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87" marR="64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Liberation Serif" pitchFamily="18" charset="0"/>
                        </a:rPr>
                        <a:t>14</a:t>
                      </a:r>
                      <a:endParaRPr lang="ru-RU" sz="1200" b="0" dirty="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64487" marR="64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Liberation Serif" pitchFamily="18" charset="0"/>
                        </a:rPr>
                        <a:t>0</a:t>
                      </a:r>
                      <a:endParaRPr lang="ru-RU" sz="1200" b="0" dirty="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64487" marR="64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Liberation Serif" pitchFamily="18" charset="0"/>
                        </a:rPr>
                        <a:t>0</a:t>
                      </a:r>
                      <a:endParaRPr lang="ru-RU" sz="1200" b="0" dirty="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64487" marR="64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Liberation Serif" pitchFamily="18" charset="0"/>
                        </a:rPr>
                        <a:t>1 И</a:t>
                      </a:r>
                      <a:endParaRPr lang="ru-RU" sz="1200" b="0" dirty="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64487" marR="64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Liberation Serif" pitchFamily="18" charset="0"/>
                        </a:rPr>
                        <a:t>14</a:t>
                      </a:r>
                      <a:endParaRPr lang="ru-RU" sz="1200" b="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64487" marR="64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Liberation Serif" pitchFamily="18" charset="0"/>
                        </a:rPr>
                        <a:t>14</a:t>
                      </a:r>
                      <a:endParaRPr lang="ru-RU" sz="1200" b="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64487" marR="64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Liberation Serif" pitchFamily="18" charset="0"/>
                        </a:rPr>
                        <a:t>0</a:t>
                      </a:r>
                      <a:endParaRPr lang="ru-RU" sz="1200" b="0" dirty="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64487" marR="64487" marT="0" marB="0"/>
                </a:tc>
              </a:tr>
              <a:tr h="2608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Баранниковская СОШ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87" marR="64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Liberation Serif" pitchFamily="18" charset="0"/>
                        </a:rPr>
                        <a:t>31</a:t>
                      </a:r>
                      <a:endParaRPr lang="ru-RU" sz="1200" b="0" dirty="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64487" marR="64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Liberation Serif" pitchFamily="18" charset="0"/>
                        </a:rPr>
                        <a:t>9</a:t>
                      </a:r>
                      <a:endParaRPr lang="ru-RU" sz="1200" b="0" dirty="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64487" marR="64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Liberation Serif" pitchFamily="18" charset="0"/>
                        </a:rPr>
                        <a:t>0</a:t>
                      </a:r>
                      <a:endParaRPr lang="ru-RU" sz="1200" b="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64487" marR="64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Liberation Serif" pitchFamily="18" charset="0"/>
                        </a:rPr>
                        <a:t>1</a:t>
                      </a:r>
                      <a:endParaRPr lang="ru-RU" sz="1200" b="0" dirty="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64487" marR="64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Liberation Serif" pitchFamily="18" charset="0"/>
                        </a:rPr>
                        <a:t>31</a:t>
                      </a:r>
                      <a:endParaRPr lang="ru-RU" sz="1200" b="0" dirty="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64487" marR="64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Liberation Serif" pitchFamily="18" charset="0"/>
                        </a:rPr>
                        <a:t>26</a:t>
                      </a:r>
                      <a:endParaRPr lang="ru-RU" sz="1200" b="0" dirty="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64487" marR="64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Liberation Serif" pitchFamily="18" charset="0"/>
                        </a:rPr>
                        <a:t>0</a:t>
                      </a:r>
                      <a:endParaRPr lang="ru-RU" sz="1200" b="0" dirty="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64487" marR="64487" marT="0" marB="0"/>
                </a:tc>
              </a:tr>
              <a:tr h="2608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Галкинская СОШ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87" marR="64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Liberation Serif" pitchFamily="18" charset="0"/>
                        </a:rPr>
                        <a:t>12</a:t>
                      </a:r>
                      <a:endParaRPr lang="ru-RU" sz="1200" b="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64487" marR="64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Liberation Serif" pitchFamily="18" charset="0"/>
                        </a:rPr>
                        <a:t>5</a:t>
                      </a:r>
                      <a:endParaRPr lang="ru-RU" sz="1200" b="0" dirty="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64487" marR="64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Liberation Serif" pitchFamily="18" charset="0"/>
                        </a:rPr>
                        <a:t>0</a:t>
                      </a:r>
                      <a:endParaRPr lang="ru-RU" sz="1200" b="0" dirty="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64487" marR="64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Liberation Serif" pitchFamily="18" charset="0"/>
                        </a:rPr>
                        <a:t>1</a:t>
                      </a:r>
                      <a:endParaRPr lang="ru-RU" sz="1200" b="0" dirty="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64487" marR="64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Liberation Serif" pitchFamily="18" charset="0"/>
                        </a:rPr>
                        <a:t>12</a:t>
                      </a:r>
                      <a:endParaRPr lang="ru-RU" sz="1200" b="0" dirty="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64487" marR="64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Liberation Serif" pitchFamily="18" charset="0"/>
                        </a:rPr>
                        <a:t>0</a:t>
                      </a:r>
                      <a:endParaRPr lang="ru-RU" sz="1200" b="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64487" marR="64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Liberation Serif" pitchFamily="18" charset="0"/>
                        </a:rPr>
                        <a:t>0</a:t>
                      </a:r>
                      <a:endParaRPr lang="ru-RU" sz="1200" b="0" dirty="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64487" marR="64487" marT="0" marB="0"/>
                </a:tc>
              </a:tr>
              <a:tr h="2608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Захаровская</a:t>
                      </a:r>
                      <a:r>
                        <a:rPr lang="ru-RU" sz="1400" dirty="0">
                          <a:effectLst/>
                        </a:rPr>
                        <a:t> СОШ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87" marR="64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Liberation Serif" pitchFamily="18" charset="0"/>
                        </a:rPr>
                        <a:t>12</a:t>
                      </a:r>
                      <a:endParaRPr lang="ru-RU" sz="1200" b="0" dirty="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64487" marR="64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Liberation Serif" pitchFamily="18" charset="0"/>
                        </a:rPr>
                        <a:t>6</a:t>
                      </a:r>
                      <a:endParaRPr lang="ru-RU" sz="1200" b="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64487" marR="64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Liberation Serif" pitchFamily="18" charset="0"/>
                        </a:rPr>
                        <a:t>0</a:t>
                      </a:r>
                      <a:endParaRPr lang="ru-RU" sz="1200" b="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64487" marR="64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Liberation Serif" pitchFamily="18" charset="0"/>
                        </a:rPr>
                        <a:t>0</a:t>
                      </a:r>
                      <a:endParaRPr lang="ru-RU" sz="1200" b="0" dirty="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64487" marR="64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Liberation Serif" pitchFamily="18" charset="0"/>
                        </a:rPr>
                        <a:t>12</a:t>
                      </a:r>
                      <a:endParaRPr lang="ru-RU" sz="1200" b="0" dirty="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64487" marR="64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Liberation Serif" pitchFamily="18" charset="0"/>
                        </a:rPr>
                        <a:t>12</a:t>
                      </a:r>
                      <a:endParaRPr lang="ru-RU" sz="1200" b="0" dirty="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64487" marR="64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Liberation Serif" pitchFamily="18" charset="0"/>
                        </a:rPr>
                        <a:t>0</a:t>
                      </a:r>
                      <a:endParaRPr lang="ru-RU" sz="1200" b="0" dirty="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64487" marR="64487" marT="0" marB="0"/>
                </a:tc>
              </a:tr>
              <a:tr h="2608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Квашнинская СОШ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87" marR="64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Liberation Serif" pitchFamily="18" charset="0"/>
                        </a:rPr>
                        <a:t>10</a:t>
                      </a:r>
                      <a:endParaRPr lang="ru-RU" sz="1200" b="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64487" marR="64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Liberation Serif" pitchFamily="18" charset="0"/>
                        </a:rPr>
                        <a:t>6</a:t>
                      </a:r>
                      <a:endParaRPr lang="ru-RU" sz="1200" b="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64487" marR="64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Liberation Serif" pitchFamily="18" charset="0"/>
                        </a:rPr>
                        <a:t>0</a:t>
                      </a:r>
                      <a:endParaRPr lang="ru-RU" sz="1200" b="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64487" marR="64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Liberation Serif" pitchFamily="18" charset="0"/>
                        </a:rPr>
                        <a:t>1</a:t>
                      </a:r>
                      <a:endParaRPr lang="ru-RU" sz="1200" b="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64487" marR="64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Liberation Serif" pitchFamily="18" charset="0"/>
                        </a:rPr>
                        <a:t>10</a:t>
                      </a:r>
                      <a:endParaRPr lang="ru-RU" sz="1200" b="0" dirty="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64487" marR="64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Liberation Serif" pitchFamily="18" charset="0"/>
                        </a:rPr>
                        <a:t>10</a:t>
                      </a:r>
                      <a:endParaRPr lang="ru-RU" sz="1200" b="0" dirty="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64487" marR="64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Liberation Serif" pitchFamily="18" charset="0"/>
                        </a:rPr>
                        <a:t>0</a:t>
                      </a:r>
                      <a:endParaRPr lang="ru-RU" sz="1200" b="0" dirty="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64487" marR="64487" marT="0" marB="0"/>
                </a:tc>
              </a:tr>
              <a:tr h="2608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Кочневская СОШ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87" marR="64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Liberation Serif" pitchFamily="18" charset="0"/>
                        </a:rPr>
                        <a:t>10</a:t>
                      </a:r>
                      <a:endParaRPr lang="ru-RU" sz="1200" b="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64487" marR="64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Liberation Serif" pitchFamily="18" charset="0"/>
                        </a:rPr>
                        <a:t>5</a:t>
                      </a:r>
                      <a:endParaRPr lang="ru-RU" sz="1200" b="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64487" marR="64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effectLst/>
                          <a:latin typeface="Liberation Serif" pitchFamily="18" charset="0"/>
                        </a:rPr>
                        <a:t>0</a:t>
                      </a:r>
                      <a:endParaRPr lang="ru-RU" sz="1200" b="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64487" marR="64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effectLst/>
                          <a:latin typeface="Liberation Serif" pitchFamily="18" charset="0"/>
                        </a:rPr>
                        <a:t>1</a:t>
                      </a:r>
                      <a:endParaRPr lang="ru-RU" sz="1200" b="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64487" marR="64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effectLst/>
                          <a:latin typeface="Liberation Serif" pitchFamily="18" charset="0"/>
                        </a:rPr>
                        <a:t>10</a:t>
                      </a:r>
                      <a:endParaRPr lang="ru-RU" sz="1200" b="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64487" marR="64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Liberation Serif" pitchFamily="18" charset="0"/>
                        </a:rPr>
                        <a:t>10</a:t>
                      </a:r>
                      <a:endParaRPr lang="ru-RU" sz="1200" b="0" dirty="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64487" marR="64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Liberation Serif" pitchFamily="18" charset="0"/>
                        </a:rPr>
                        <a:t>0</a:t>
                      </a:r>
                      <a:endParaRPr lang="ru-RU" sz="1200" b="0" dirty="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64487" marR="64487" marT="0" marB="0"/>
                </a:tc>
              </a:tr>
              <a:tr h="3912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Обуховская СОШ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87" marR="64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Liberation Serif" pitchFamily="18" charset="0"/>
                        </a:rPr>
                        <a:t>38</a:t>
                      </a:r>
                      <a:endParaRPr lang="ru-RU" sz="1200" b="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64487" marR="64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Liberation Serif" pitchFamily="18" charset="0"/>
                        </a:rPr>
                        <a:t>13</a:t>
                      </a:r>
                      <a:endParaRPr lang="ru-RU" sz="1200" b="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64487" marR="64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Liberation Serif" pitchFamily="18" charset="0"/>
                        </a:rPr>
                        <a:t>1</a:t>
                      </a:r>
                      <a:endParaRPr lang="ru-RU" sz="1200" b="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64487" marR="64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Liberation Serif" pitchFamily="18" charset="0"/>
                        </a:rPr>
                        <a:t>1 И /          5 ОВЗ</a:t>
                      </a:r>
                      <a:endParaRPr lang="ru-RU" sz="1200" b="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64487" marR="64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Liberation Serif" pitchFamily="18" charset="0"/>
                        </a:rPr>
                        <a:t>38</a:t>
                      </a:r>
                      <a:endParaRPr lang="ru-RU" sz="1200" b="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64487" marR="64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Liberation Serif" pitchFamily="18" charset="0"/>
                        </a:rPr>
                        <a:t>37</a:t>
                      </a:r>
                      <a:endParaRPr lang="ru-RU" sz="1200" b="0" dirty="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64487" marR="64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Liberation Serif" pitchFamily="18" charset="0"/>
                        </a:rPr>
                        <a:t>0</a:t>
                      </a:r>
                      <a:endParaRPr lang="ru-RU" sz="1200" b="0" dirty="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64487" marR="64487" marT="0" marB="0"/>
                </a:tc>
              </a:tr>
              <a:tr h="2608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Октябрьская СОШ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87" marR="64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Liberation Serif" pitchFamily="18" charset="0"/>
                        </a:rPr>
                        <a:t>21</a:t>
                      </a:r>
                      <a:endParaRPr lang="ru-RU" sz="1200" b="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64487" marR="64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Liberation Serif" pitchFamily="18" charset="0"/>
                        </a:rPr>
                        <a:t>6</a:t>
                      </a:r>
                      <a:endParaRPr lang="ru-RU" sz="1200" b="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64487" marR="64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Liberation Serif" pitchFamily="18" charset="0"/>
                        </a:rPr>
                        <a:t>0</a:t>
                      </a:r>
                      <a:endParaRPr lang="ru-RU" sz="1200" b="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64487" marR="64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Liberation Serif" pitchFamily="18" charset="0"/>
                        </a:rPr>
                        <a:t>0</a:t>
                      </a:r>
                      <a:endParaRPr lang="ru-RU" sz="1200" b="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64487" marR="64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Liberation Serif" pitchFamily="18" charset="0"/>
                        </a:rPr>
                        <a:t>21</a:t>
                      </a:r>
                      <a:endParaRPr lang="ru-RU" sz="1200" b="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64487" marR="64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Liberation Serif" pitchFamily="18" charset="0"/>
                        </a:rPr>
                        <a:t>21</a:t>
                      </a:r>
                      <a:endParaRPr lang="ru-RU" sz="1200" b="0" dirty="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64487" marR="64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Liberation Serif" pitchFamily="18" charset="0"/>
                        </a:rPr>
                        <a:t>0</a:t>
                      </a:r>
                      <a:endParaRPr lang="ru-RU" sz="1200" b="0" dirty="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64487" marR="64487" marT="0" marB="0"/>
                </a:tc>
              </a:tr>
              <a:tr h="2608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Порошинская СОШ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87" marR="64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Liberation Serif" pitchFamily="18" charset="0"/>
                        </a:rPr>
                        <a:t>57</a:t>
                      </a:r>
                      <a:endParaRPr lang="ru-RU" sz="1200" b="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64487" marR="64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Liberation Serif" pitchFamily="18" charset="0"/>
                        </a:rPr>
                        <a:t>20</a:t>
                      </a:r>
                      <a:endParaRPr lang="ru-RU" sz="1200" b="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64487" marR="64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Liberation Serif" pitchFamily="18" charset="0"/>
                        </a:rPr>
                        <a:t>3</a:t>
                      </a:r>
                      <a:endParaRPr lang="ru-RU" sz="1200" b="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64487" marR="64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Liberation Serif" pitchFamily="18" charset="0"/>
                        </a:rPr>
                        <a:t>0</a:t>
                      </a:r>
                      <a:endParaRPr lang="ru-RU" sz="1200" b="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64487" marR="64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Liberation Serif" pitchFamily="18" charset="0"/>
                        </a:rPr>
                        <a:t>57</a:t>
                      </a:r>
                      <a:endParaRPr lang="ru-RU" sz="1200" b="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64487" marR="64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Liberation Serif" pitchFamily="18" charset="0"/>
                        </a:rPr>
                        <a:t>54</a:t>
                      </a:r>
                      <a:endParaRPr lang="ru-RU" sz="1200" b="0" dirty="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64487" marR="64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Liberation Serif" pitchFamily="18" charset="0"/>
                        </a:rPr>
                        <a:t>3</a:t>
                      </a:r>
                      <a:endParaRPr lang="ru-RU" sz="1200" b="0" dirty="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64487" marR="64487" marT="0" marB="0"/>
                </a:tc>
              </a:tr>
              <a:tr h="2608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Скатинская СОШ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87" marR="64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Liberation Serif" pitchFamily="18" charset="0"/>
                        </a:rPr>
                        <a:t>29</a:t>
                      </a:r>
                      <a:endParaRPr lang="ru-RU" sz="1200" b="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64487" marR="64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Liberation Serif" pitchFamily="18" charset="0"/>
                        </a:rPr>
                        <a:t>5</a:t>
                      </a:r>
                      <a:endParaRPr lang="ru-RU" sz="1200" b="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64487" marR="64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Liberation Serif" pitchFamily="18" charset="0"/>
                        </a:rPr>
                        <a:t>0</a:t>
                      </a:r>
                      <a:endParaRPr lang="ru-RU" sz="1200" b="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64487" marR="64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Liberation Serif" pitchFamily="18" charset="0"/>
                        </a:rPr>
                        <a:t>0</a:t>
                      </a:r>
                      <a:endParaRPr lang="ru-RU" sz="1200" b="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64487" marR="64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Liberation Serif" pitchFamily="18" charset="0"/>
                        </a:rPr>
                        <a:t>29</a:t>
                      </a:r>
                      <a:endParaRPr lang="ru-RU" sz="1200" b="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64487" marR="64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Liberation Serif" pitchFamily="18" charset="0"/>
                        </a:rPr>
                        <a:t>29</a:t>
                      </a:r>
                      <a:endParaRPr lang="ru-RU" sz="1200" b="0" dirty="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64487" marR="64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Liberation Serif" pitchFamily="18" charset="0"/>
                        </a:rPr>
                        <a:t>0</a:t>
                      </a:r>
                      <a:endParaRPr lang="ru-RU" sz="1200" b="0" dirty="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64487" marR="64487" marT="0" marB="0"/>
                </a:tc>
              </a:tr>
              <a:tr h="2608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Куровская ООШ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87" marR="64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Liberation Serif" pitchFamily="18" charset="0"/>
                        </a:rPr>
                        <a:t>4</a:t>
                      </a:r>
                      <a:endParaRPr lang="ru-RU" sz="1200" b="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64487" marR="64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Liberation Serif" pitchFamily="18" charset="0"/>
                        </a:rPr>
                        <a:t>2</a:t>
                      </a:r>
                      <a:endParaRPr lang="ru-RU" sz="1200" b="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64487" marR="64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Liberation Serif" pitchFamily="18" charset="0"/>
                        </a:rPr>
                        <a:t>0</a:t>
                      </a:r>
                      <a:endParaRPr lang="ru-RU" sz="1200" b="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64487" marR="64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Liberation Serif" pitchFamily="18" charset="0"/>
                        </a:rPr>
                        <a:t>0</a:t>
                      </a:r>
                      <a:endParaRPr lang="ru-RU" sz="1200" b="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64487" marR="64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Liberation Serif" pitchFamily="18" charset="0"/>
                        </a:rPr>
                        <a:t>4</a:t>
                      </a:r>
                      <a:endParaRPr lang="ru-RU" sz="1200" b="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64487" marR="64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Liberation Serif" pitchFamily="18" charset="0"/>
                        </a:rPr>
                        <a:t>4</a:t>
                      </a:r>
                      <a:endParaRPr lang="ru-RU" sz="1200" b="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64487" marR="64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Liberation Serif" pitchFamily="18" charset="0"/>
                        </a:rPr>
                        <a:t>0</a:t>
                      </a:r>
                      <a:endParaRPr lang="ru-RU" sz="1200" b="0" dirty="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64487" marR="64487" marT="0" marB="0"/>
                </a:tc>
              </a:tr>
              <a:tr h="2608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Никольская ООШ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87" marR="64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Liberation Serif" pitchFamily="18" charset="0"/>
                        </a:rPr>
                        <a:t>5</a:t>
                      </a:r>
                      <a:endParaRPr lang="ru-RU" sz="1200" b="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64487" marR="64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Liberation Serif" pitchFamily="18" charset="0"/>
                        </a:rPr>
                        <a:t>1</a:t>
                      </a:r>
                      <a:endParaRPr lang="ru-RU" sz="1200" b="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64487" marR="64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Liberation Serif" pitchFamily="18" charset="0"/>
                        </a:rPr>
                        <a:t>1</a:t>
                      </a:r>
                      <a:endParaRPr lang="ru-RU" sz="1200" b="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64487" marR="64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Liberation Serif" pitchFamily="18" charset="0"/>
                        </a:rPr>
                        <a:t>0</a:t>
                      </a:r>
                      <a:endParaRPr lang="ru-RU" sz="1200" b="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64487" marR="64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Liberation Serif" pitchFamily="18" charset="0"/>
                        </a:rPr>
                        <a:t>5</a:t>
                      </a:r>
                      <a:endParaRPr lang="ru-RU" sz="1200" b="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64487" marR="64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Liberation Serif" pitchFamily="18" charset="0"/>
                        </a:rPr>
                        <a:t>5</a:t>
                      </a:r>
                      <a:endParaRPr lang="ru-RU" sz="1200" b="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64487" marR="64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Liberation Serif" pitchFamily="18" charset="0"/>
                        </a:rPr>
                        <a:t>0</a:t>
                      </a:r>
                      <a:endParaRPr lang="ru-RU" sz="1200" b="0" dirty="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64487" marR="64487" marT="0" marB="0"/>
                </a:tc>
              </a:tr>
              <a:tr h="2608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Ожгихинская ООШ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87" marR="64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Liberation Serif" pitchFamily="18" charset="0"/>
                        </a:rPr>
                        <a:t>6</a:t>
                      </a:r>
                      <a:endParaRPr lang="ru-RU" sz="1200" b="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64487" marR="64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Liberation Serif" pitchFamily="18" charset="0"/>
                        </a:rPr>
                        <a:t>4</a:t>
                      </a:r>
                      <a:endParaRPr lang="ru-RU" sz="1200" b="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64487" marR="64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Liberation Serif" pitchFamily="18" charset="0"/>
                        </a:rPr>
                        <a:t>0</a:t>
                      </a:r>
                      <a:endParaRPr lang="ru-RU" sz="1200" b="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64487" marR="64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Liberation Serif" pitchFamily="18" charset="0"/>
                        </a:rPr>
                        <a:t>0</a:t>
                      </a:r>
                      <a:endParaRPr lang="ru-RU" sz="1200" b="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64487" marR="64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Liberation Serif" pitchFamily="18" charset="0"/>
                        </a:rPr>
                        <a:t>6</a:t>
                      </a:r>
                      <a:endParaRPr lang="ru-RU" sz="1200" b="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64487" marR="64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Liberation Serif" pitchFamily="18" charset="0"/>
                        </a:rPr>
                        <a:t>6</a:t>
                      </a:r>
                      <a:endParaRPr lang="ru-RU" sz="1200" b="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64487" marR="64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Liberation Serif" pitchFamily="18" charset="0"/>
                        </a:rPr>
                        <a:t>0</a:t>
                      </a:r>
                      <a:endParaRPr lang="ru-RU" sz="1200" b="0" dirty="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64487" marR="64487" marT="0" marB="0"/>
                </a:tc>
              </a:tr>
              <a:tr h="1984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КМР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87" marR="64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Liberation Serif" pitchFamily="18" charset="0"/>
                        </a:rPr>
                        <a:t>249</a:t>
                      </a:r>
                      <a:endParaRPr lang="ru-RU" sz="1200" b="0" dirty="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64487" marR="64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Liberation Serif" pitchFamily="18" charset="0"/>
                        </a:rPr>
                        <a:t>82</a:t>
                      </a:r>
                      <a:endParaRPr lang="ru-RU" sz="1200" b="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64487" marR="64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Liberation Serif" pitchFamily="18" charset="0"/>
                        </a:rPr>
                        <a:t>5</a:t>
                      </a:r>
                      <a:endParaRPr lang="ru-RU" sz="1200" b="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64487" marR="64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Liberation Serif" pitchFamily="18" charset="0"/>
                        </a:rPr>
                        <a:t>9 ОВЗ</a:t>
                      </a:r>
                      <a:r>
                        <a:rPr lang="ru-RU" sz="1200" b="0" dirty="0" smtClean="0">
                          <a:effectLst/>
                          <a:latin typeface="Liberation Serif" pitchFamily="18" charset="0"/>
                        </a:rPr>
                        <a:t>/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Liberation Serif" pitchFamily="18" charset="0"/>
                        </a:rPr>
                        <a:t> </a:t>
                      </a:r>
                      <a:r>
                        <a:rPr lang="ru-RU" sz="1200" b="0" dirty="0">
                          <a:effectLst/>
                          <a:latin typeface="Liberation Serif" pitchFamily="18" charset="0"/>
                        </a:rPr>
                        <a:t>2 И</a:t>
                      </a:r>
                      <a:endParaRPr lang="ru-RU" sz="1200" b="0" dirty="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64487" marR="64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Liberation Serif" pitchFamily="18" charset="0"/>
                        </a:rPr>
                        <a:t>249</a:t>
                      </a:r>
                      <a:endParaRPr lang="ru-RU" sz="1200" b="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64487" marR="64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Liberation Serif" pitchFamily="18" charset="0"/>
                        </a:rPr>
                        <a:t>228</a:t>
                      </a:r>
                      <a:endParaRPr lang="ru-RU" sz="1200" b="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64487" marR="644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Liberation Serif" pitchFamily="18" charset="0"/>
                        </a:rPr>
                        <a:t>3</a:t>
                      </a:r>
                      <a:endParaRPr lang="ru-RU" sz="1200" b="0" dirty="0">
                        <a:effectLst/>
                        <a:latin typeface="Liberation Serif" pitchFamily="18" charset="0"/>
                        <a:ea typeface="Calibri"/>
                        <a:cs typeface="Times New Roman"/>
                      </a:endParaRPr>
                    </a:p>
                  </a:txBody>
                  <a:tcPr marL="64487" marR="64487" marT="0" marB="0"/>
                </a:tc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395536" y="404664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500" kern="1200" cap="all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>
              <a:spcAft>
                <a:spcPct val="0"/>
              </a:spcAft>
            </a:pPr>
            <a:r>
              <a:rPr lang="ru-RU" sz="2400" i="1" cap="none" dirty="0" smtClean="0">
                <a:solidFill>
                  <a:prstClr val="black"/>
                </a:solidFill>
                <a:latin typeface="Liberation Serif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260648"/>
            <a:ext cx="648071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291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34400" cy="646331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996713783"/>
              </p:ext>
            </p:extLst>
          </p:nvPr>
        </p:nvGraphicFramePr>
        <p:xfrm>
          <a:off x="251520" y="1556789"/>
          <a:ext cx="8784976" cy="53012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23228"/>
                <a:gridCol w="889881"/>
                <a:gridCol w="596624"/>
                <a:gridCol w="478647"/>
                <a:gridCol w="594939"/>
                <a:gridCol w="594939"/>
                <a:gridCol w="476962"/>
                <a:gridCol w="416288"/>
                <a:gridCol w="910105"/>
                <a:gridCol w="903363"/>
              </a:tblGrid>
              <a:tr h="22139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Общее количество обучающихся выпускных классов, из них: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Группа риска  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Потенциальные </a:t>
                      </a:r>
                      <a:r>
                        <a:rPr lang="ru-RU" sz="1200" dirty="0" err="1">
                          <a:effectLst/>
                        </a:rPr>
                        <a:t>высокобалльники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дети-инвалиды, ОВЗ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Информация о планируемом количестве аттестатов:   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 том числе без отличия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 том числе с  отличием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Количество претендентов на получение медали «За особые успехи в учении» I степени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 vert="vert270" anchor="b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Количество претендентов на получение медали «За особые успехи в учении» II степени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 vert="vert270" anchor="b"/>
                </a:tc>
              </a:tr>
              <a:tr h="278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Аксарихинская</a:t>
                      </a:r>
                      <a:r>
                        <a:rPr lang="ru-RU" sz="1200" dirty="0">
                          <a:effectLst/>
                        </a:rPr>
                        <a:t> СОШ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0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0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0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0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0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0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0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0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0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ctr"/>
                </a:tc>
              </a:tr>
              <a:tr h="2988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  </a:t>
                      </a:r>
                      <a:r>
                        <a:rPr lang="ru-RU" sz="1200" dirty="0" err="1">
                          <a:effectLst/>
                        </a:rPr>
                        <a:t>Баранниковская</a:t>
                      </a:r>
                      <a:r>
                        <a:rPr lang="ru-RU" sz="1200" dirty="0">
                          <a:effectLst/>
                        </a:rPr>
                        <a:t> СОШ  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7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0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0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7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7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0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ctr"/>
                </a:tc>
              </a:tr>
              <a:tr h="278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  </a:t>
                      </a:r>
                      <a:r>
                        <a:rPr lang="ru-RU" sz="1200" dirty="0" err="1">
                          <a:effectLst/>
                        </a:rPr>
                        <a:t>Галкинская</a:t>
                      </a:r>
                      <a:r>
                        <a:rPr lang="ru-RU" sz="1200" dirty="0">
                          <a:effectLst/>
                        </a:rPr>
                        <a:t> СОШ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0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0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0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0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0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0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ctr"/>
                </a:tc>
              </a:tr>
              <a:tr h="278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  </a:t>
                      </a:r>
                      <a:r>
                        <a:rPr lang="ru-RU" sz="1200" dirty="0" err="1">
                          <a:effectLst/>
                        </a:rPr>
                        <a:t>Захаровская</a:t>
                      </a:r>
                      <a:r>
                        <a:rPr lang="ru-RU" sz="1200" dirty="0">
                          <a:effectLst/>
                        </a:rPr>
                        <a:t> СОШ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0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0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0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0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0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0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ctr"/>
                </a:tc>
              </a:tr>
              <a:tr h="278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  </a:t>
                      </a:r>
                      <a:r>
                        <a:rPr lang="ru-RU" sz="1200" dirty="0" err="1">
                          <a:effectLst/>
                        </a:rPr>
                        <a:t>Квашнинская</a:t>
                      </a:r>
                      <a:r>
                        <a:rPr lang="ru-RU" sz="1200" dirty="0">
                          <a:effectLst/>
                        </a:rPr>
                        <a:t> СОШ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3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3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3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0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0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b"/>
                </a:tc>
              </a:tr>
              <a:tr h="278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  </a:t>
                      </a:r>
                      <a:r>
                        <a:rPr lang="ru-RU" sz="1200" dirty="0" err="1">
                          <a:effectLst/>
                        </a:rPr>
                        <a:t>Кочневская</a:t>
                      </a:r>
                      <a:r>
                        <a:rPr lang="ru-RU" sz="1200" dirty="0">
                          <a:effectLst/>
                        </a:rPr>
                        <a:t> СОШ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0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0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0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ctr"/>
                </a:tc>
              </a:tr>
              <a:tr h="278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  </a:t>
                      </a:r>
                      <a:r>
                        <a:rPr lang="ru-RU" sz="1200" dirty="0" err="1">
                          <a:effectLst/>
                        </a:rPr>
                        <a:t>Обуховская</a:t>
                      </a:r>
                      <a:r>
                        <a:rPr lang="ru-RU" sz="1200" dirty="0">
                          <a:effectLst/>
                        </a:rPr>
                        <a:t> СОШ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10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3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10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10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0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0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b"/>
                </a:tc>
              </a:tr>
              <a:tr h="278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  Октябрьская СОШ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3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1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3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3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0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b"/>
                </a:tc>
              </a:tr>
              <a:tr h="278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  </a:t>
                      </a:r>
                      <a:r>
                        <a:rPr lang="ru-RU" sz="1200" dirty="0" err="1">
                          <a:effectLst/>
                        </a:rPr>
                        <a:t>Порошинская</a:t>
                      </a:r>
                      <a:r>
                        <a:rPr lang="ru-RU" sz="1200" dirty="0">
                          <a:effectLst/>
                        </a:rPr>
                        <a:t> СОШ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10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3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1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10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10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</a:rPr>
                        <a:t>?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1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ctr"/>
                </a:tc>
              </a:tr>
              <a:tr h="278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  </a:t>
                      </a:r>
                      <a:r>
                        <a:rPr lang="ru-RU" sz="1200" dirty="0" err="1">
                          <a:effectLst/>
                        </a:rPr>
                        <a:t>Скатинская</a:t>
                      </a:r>
                      <a:r>
                        <a:rPr lang="ru-RU" sz="1200" dirty="0">
                          <a:effectLst/>
                        </a:rPr>
                        <a:t> СОШ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5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5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5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0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b"/>
                </a:tc>
              </a:tr>
              <a:tr h="278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КМР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38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4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3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1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38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38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0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1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 anchor="b"/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6632"/>
            <a:ext cx="532749" cy="882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187624" y="188640"/>
            <a:ext cx="777686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600" b="1" i="1" dirty="0" smtClean="0"/>
          </a:p>
          <a:p>
            <a:pPr algn="ctr"/>
            <a:r>
              <a:rPr lang="ru-RU" sz="1600" b="1" i="1" dirty="0" smtClean="0"/>
              <a:t>Статистическая </a:t>
            </a:r>
            <a:r>
              <a:rPr lang="ru-RU" sz="1600" b="1" i="1" dirty="0"/>
              <a:t>информация о выпускниках </a:t>
            </a:r>
            <a:br>
              <a:rPr lang="ru-RU" sz="1600" b="1" i="1" dirty="0"/>
            </a:br>
            <a:r>
              <a:rPr lang="ru-RU" sz="1600" b="1" i="1" dirty="0"/>
              <a:t>11- х классов 2023/2024 </a:t>
            </a:r>
            <a:r>
              <a:rPr lang="ru-RU" sz="1600" b="1" i="1" dirty="0" err="1"/>
              <a:t>у.г</a:t>
            </a:r>
            <a:r>
              <a:rPr lang="ru-RU" sz="1600" b="1" i="1" dirty="0"/>
              <a:t>.</a:t>
            </a:r>
            <a:r>
              <a:rPr lang="ru-RU" b="1" i="1" dirty="0"/>
              <a:t/>
            </a:r>
            <a:br>
              <a:rPr lang="ru-RU" b="1" i="1" dirty="0"/>
            </a:b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366011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b="1" dirty="0">
                <a:solidFill>
                  <a:srgbClr val="000000"/>
                </a:solidFill>
              </a:rPr>
              <a:t>Результаты </a:t>
            </a:r>
            <a:r>
              <a:rPr lang="ru-RU" sz="1600" b="1" dirty="0" smtClean="0">
                <a:solidFill>
                  <a:srgbClr val="000000"/>
                </a:solidFill>
              </a:rPr>
              <a:t>муниципального  мониторинга </a:t>
            </a:r>
            <a:br>
              <a:rPr lang="ru-RU" sz="1600" b="1" dirty="0" smtClean="0">
                <a:solidFill>
                  <a:srgbClr val="000000"/>
                </a:solidFill>
              </a:rPr>
            </a:br>
            <a:r>
              <a:rPr lang="ru-RU" sz="1600" b="1" dirty="0" smtClean="0">
                <a:solidFill>
                  <a:srgbClr val="000000"/>
                </a:solidFill>
              </a:rPr>
              <a:t>оценки </a:t>
            </a:r>
            <a:r>
              <a:rPr lang="ru-RU" sz="1600" b="1" dirty="0">
                <a:solidFill>
                  <a:srgbClr val="000000"/>
                </a:solidFill>
              </a:rPr>
              <a:t>качества подготовки обучающихся в 2023 году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41188354"/>
              </p:ext>
            </p:extLst>
          </p:nvPr>
        </p:nvGraphicFramePr>
        <p:xfrm>
          <a:off x="179512" y="1570804"/>
          <a:ext cx="4608512" cy="410396"/>
        </p:xfrm>
        <a:graphic>
          <a:graphicData uri="http://schemas.openxmlformats.org/drawingml/2006/table">
            <a:tbl>
              <a:tblPr firstRow="1" firstCol="1" bandRow="1"/>
              <a:tblGrid>
                <a:gridCol w="4608512"/>
              </a:tblGrid>
              <a:tr h="1768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1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Условные обозначения:    </a:t>
                      </a:r>
                      <a:r>
                        <a:rPr lang="ru-RU" sz="1000" b="1" i="1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Доля  </a:t>
                      </a:r>
                      <a:r>
                        <a:rPr lang="ru-RU" sz="1000" b="1" i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базового уровня  до 70%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32" marR="612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</a:tr>
              <a:tr h="2335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Условные обозначения:  </a:t>
                      </a:r>
                      <a:r>
                        <a:rPr lang="ru-RU" sz="1000" b="1" i="1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Целевой </a:t>
                      </a:r>
                      <a:r>
                        <a:rPr lang="ru-RU" sz="1000" b="1" i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показатель базового уровня (85%) достигнут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32" marR="612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7472693"/>
              </p:ext>
            </p:extLst>
          </p:nvPr>
        </p:nvGraphicFramePr>
        <p:xfrm>
          <a:off x="2" y="1988840"/>
          <a:ext cx="9071993" cy="4684885"/>
        </p:xfrm>
        <a:graphic>
          <a:graphicData uri="http://schemas.openxmlformats.org/drawingml/2006/table">
            <a:tbl>
              <a:tblPr firstRow="1" firstCol="1" bandRow="1"/>
              <a:tblGrid>
                <a:gridCol w="1905942"/>
                <a:gridCol w="471727"/>
                <a:gridCol w="471727"/>
                <a:gridCol w="471727"/>
                <a:gridCol w="586759"/>
                <a:gridCol w="351726"/>
                <a:gridCol w="143578"/>
                <a:gridCol w="351726"/>
                <a:gridCol w="143578"/>
                <a:gridCol w="351726"/>
                <a:gridCol w="471727"/>
                <a:gridCol w="351726"/>
                <a:gridCol w="143578"/>
                <a:gridCol w="143578"/>
                <a:gridCol w="143578"/>
                <a:gridCol w="351726"/>
                <a:gridCol w="471727"/>
                <a:gridCol w="338483"/>
                <a:gridCol w="143578"/>
                <a:gridCol w="584280"/>
                <a:gridCol w="677796"/>
              </a:tblGrid>
              <a:tr h="10801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Calibri"/>
                          <a:cs typeface="Calibri"/>
                        </a:rPr>
                        <a:t> </a:t>
                      </a:r>
                      <a:r>
                        <a:rPr lang="ru-RU" sz="1000" b="1" dirty="0" err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Calibri"/>
                          <a:cs typeface="Calibri"/>
                        </a:rPr>
                        <a:t>Аксарихинская</a:t>
                      </a: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Calibri"/>
                          <a:cs typeface="Calibri"/>
                        </a:rPr>
                        <a:t> СОШ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Calibri"/>
                          <a:cs typeface="Calibri"/>
                        </a:rPr>
                        <a:t>  </a:t>
                      </a:r>
                      <a:r>
                        <a:rPr lang="ru-RU" sz="1000" b="1" dirty="0" err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Calibri"/>
                          <a:cs typeface="Calibri"/>
                        </a:rPr>
                        <a:t>Баранниковская</a:t>
                      </a: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Calibri"/>
                          <a:cs typeface="Calibri"/>
                        </a:rPr>
                        <a:t> СОШ  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Calibri"/>
                          <a:cs typeface="Calibri"/>
                        </a:rPr>
                        <a:t>  </a:t>
                      </a:r>
                      <a:r>
                        <a:rPr lang="ru-RU" sz="1000" b="1" dirty="0" err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Calibri"/>
                          <a:cs typeface="Calibri"/>
                        </a:rPr>
                        <a:t>Галкинская</a:t>
                      </a: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Calibri"/>
                          <a:cs typeface="Calibri"/>
                        </a:rPr>
                        <a:t> СОШ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Calibri"/>
                          <a:cs typeface="Calibri"/>
                        </a:rPr>
                        <a:t>  </a:t>
                      </a:r>
                      <a:r>
                        <a:rPr lang="ru-RU" sz="1000" b="1" dirty="0" err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Calibri"/>
                          <a:cs typeface="Calibri"/>
                        </a:rPr>
                        <a:t>Захаровская</a:t>
                      </a: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Calibri"/>
                          <a:cs typeface="Calibri"/>
                        </a:rPr>
                        <a:t> СОШ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Calibri"/>
                          <a:cs typeface="Calibri"/>
                        </a:rPr>
                        <a:t>  </a:t>
                      </a:r>
                      <a:r>
                        <a:rPr lang="ru-RU" sz="1000" b="1" dirty="0" err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Calibri"/>
                          <a:cs typeface="Calibri"/>
                        </a:rPr>
                        <a:t>Квашнинская</a:t>
                      </a: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Calibri"/>
                          <a:cs typeface="Calibri"/>
                        </a:rPr>
                        <a:t> СОШ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Calibri"/>
                          <a:cs typeface="Calibri"/>
                        </a:rPr>
                        <a:t>  </a:t>
                      </a:r>
                      <a:r>
                        <a:rPr lang="ru-RU" sz="1000" b="1" dirty="0" err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Calibri"/>
                          <a:cs typeface="Calibri"/>
                        </a:rPr>
                        <a:t>Кочневская</a:t>
                      </a: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Calibri"/>
                          <a:cs typeface="Calibri"/>
                        </a:rPr>
                        <a:t> СОШ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Calibri"/>
                          <a:cs typeface="Calibri"/>
                        </a:rPr>
                        <a:t>  </a:t>
                      </a:r>
                      <a:r>
                        <a:rPr lang="ru-RU" sz="1000" b="1" dirty="0" err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Calibri"/>
                          <a:cs typeface="Calibri"/>
                        </a:rPr>
                        <a:t>Обуховская</a:t>
                      </a: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Calibri"/>
                          <a:cs typeface="Calibri"/>
                        </a:rPr>
                        <a:t> СОШ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Calibri"/>
                          <a:cs typeface="Calibri"/>
                        </a:rPr>
                        <a:t>  Октябрьская СОШ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Calibri"/>
                          <a:cs typeface="Calibri"/>
                        </a:rPr>
                        <a:t>  </a:t>
                      </a:r>
                      <a:r>
                        <a:rPr lang="ru-RU" sz="1000" b="1" dirty="0" err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Calibri"/>
                          <a:cs typeface="Calibri"/>
                        </a:rPr>
                        <a:t>Порошинская</a:t>
                      </a: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Calibri"/>
                          <a:cs typeface="Calibri"/>
                        </a:rPr>
                        <a:t> СОШ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Calibri"/>
                          <a:cs typeface="Calibri"/>
                        </a:rPr>
                        <a:t>  </a:t>
                      </a:r>
                      <a:r>
                        <a:rPr lang="ru-RU" sz="1000" b="1" dirty="0" err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Calibri"/>
                          <a:cs typeface="Calibri"/>
                        </a:rPr>
                        <a:t>Скатинская</a:t>
                      </a: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Calibri"/>
                          <a:cs typeface="Calibri"/>
                        </a:rPr>
                        <a:t> СОШ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Calibri"/>
                          <a:cs typeface="Calibri"/>
                        </a:rPr>
                        <a:t>  </a:t>
                      </a:r>
                      <a:r>
                        <a:rPr lang="ru-RU" sz="1000" b="1" dirty="0" err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Calibri"/>
                          <a:cs typeface="Calibri"/>
                        </a:rPr>
                        <a:t>Куровская</a:t>
                      </a: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Calibri"/>
                          <a:cs typeface="Calibri"/>
                        </a:rPr>
                        <a:t> ООШ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Calibri"/>
                          <a:cs typeface="Calibri"/>
                        </a:rPr>
                        <a:t>  Никольская ООШ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Calibri"/>
                          <a:cs typeface="Calibri"/>
                        </a:rPr>
                        <a:t>  </a:t>
                      </a:r>
                      <a:r>
                        <a:rPr lang="ru-RU" sz="1000" b="1" dirty="0" err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Calibri"/>
                          <a:cs typeface="Calibri"/>
                        </a:rPr>
                        <a:t>Ожгихинская</a:t>
                      </a: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Calibri"/>
                          <a:cs typeface="Calibri"/>
                        </a:rPr>
                        <a:t> ООШ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Доля ОО, достигших целевой </a:t>
                      </a:r>
                      <a:r>
                        <a:rPr lang="ru-RU" sz="900" b="1" dirty="0" err="1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ориенти</a:t>
                      </a: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КМР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Доля ОО </a:t>
                      </a:r>
                      <a:endParaRPr lang="ru-RU" sz="900" b="1" dirty="0" smtClean="0">
                        <a:solidFill>
                          <a:srgbClr val="000000"/>
                        </a:solidFill>
                        <a:effectLst/>
                        <a:latin typeface="Liberation Serif"/>
                        <a:ea typeface="Times New Roman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с </a:t>
                      </a: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низкими рез</a:t>
                      </a:r>
                      <a:r>
                        <a:rPr lang="ru-RU" sz="900" b="1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(</a:t>
                      </a: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более 30%)  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КМР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505">
                <a:tc gridSpan="2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Показатель:   доля  </a:t>
                      </a: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базового </a:t>
                      </a:r>
                      <a:r>
                        <a:rPr lang="ru-RU" sz="900" b="1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уровня по результатам ВПР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40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ВПР  4 кл  Русский язык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100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59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100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22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75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100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96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67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94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94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100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57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80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54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31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0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ВПР  5 кл  Русский язык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100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54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75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57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78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85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83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71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73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50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17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15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46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0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ВПР 6 кл  Русский язык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50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7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60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28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11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56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46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66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59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78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50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50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44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100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0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ВПР 7 кл  Русский язык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50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17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63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70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83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62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83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46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62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80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63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25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69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0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ВПР  8 кл  Русский язык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23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30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73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12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33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80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33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86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37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57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67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60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8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77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0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ВПР  4 кл  Математика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100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79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100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16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100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100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89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93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99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87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100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86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90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92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8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0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ВПР  5 кл  Математика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50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73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93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50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89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66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86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74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63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83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100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33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31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46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0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ВПР  6 кл  Математика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25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28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82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45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10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22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45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61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47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76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100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50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11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8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77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0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ВПР  7 кл  Математика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50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37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78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92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20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50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45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75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44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77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80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75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50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8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54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0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ВПР  8 кл  Математика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38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54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83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45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50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48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60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57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83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100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60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8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77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505">
                <a:tc gridSpan="2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   Показатель: Доля успешно сдавших экзамен по предмету (ОГЭ):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10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русский язык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100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96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100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100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100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100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100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94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100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100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100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100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100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100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0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0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математика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100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96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100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86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64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60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84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88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98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94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80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100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86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69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0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814">
                <a:tc gridSpan="2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Показатель: ЕГЭ  (Доля успешно сдавших экзамен по предмету):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10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русский язык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100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100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100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100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100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0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0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математика (база)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100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100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100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100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100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0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4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математика (профиль)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100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100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100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100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0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100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0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06" marR="3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592137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062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/>
          </a:bodyPr>
          <a:lstStyle/>
          <a:p>
            <a:r>
              <a:rPr lang="ru-RU" sz="1400" b="1" dirty="0">
                <a:solidFill>
                  <a:schemeClr val="bg2">
                    <a:lumMod val="25000"/>
                  </a:schemeClr>
                </a:solidFill>
              </a:rPr>
              <a:t>Динамика  предметных результатов по итогам мониторинга  </a:t>
            </a:r>
            <a:r>
              <a:rPr lang="ru-RU" sz="1400" b="1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1400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1400" b="1" dirty="0" smtClean="0">
                <a:solidFill>
                  <a:schemeClr val="bg2">
                    <a:lumMod val="25000"/>
                  </a:schemeClr>
                </a:solidFill>
              </a:rPr>
              <a:t>достижения </a:t>
            </a:r>
            <a:r>
              <a:rPr lang="ru-RU" sz="1400" b="1" dirty="0">
                <a:solidFill>
                  <a:schemeClr val="bg2">
                    <a:lumMod val="25000"/>
                  </a:schemeClr>
                </a:solidFill>
              </a:rPr>
              <a:t>обучающимися планируемых предметных </a:t>
            </a:r>
            <a:r>
              <a:rPr lang="ru-RU" sz="1400" b="1" dirty="0" smtClean="0">
                <a:solidFill>
                  <a:schemeClr val="bg2">
                    <a:lumMod val="25000"/>
                  </a:schemeClr>
                </a:solidFill>
              </a:rPr>
              <a:t>результатов</a:t>
            </a:r>
            <a:br>
              <a:rPr lang="ru-RU" sz="1400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1400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1400" b="1" dirty="0">
                <a:solidFill>
                  <a:schemeClr val="bg2">
                    <a:lumMod val="25000"/>
                  </a:schemeClr>
                </a:solidFill>
              </a:rPr>
              <a:t>освоения </a:t>
            </a:r>
            <a:r>
              <a:rPr lang="ru-RU" sz="1400" b="1" dirty="0" smtClean="0">
                <a:solidFill>
                  <a:schemeClr val="bg2">
                    <a:lumMod val="25000"/>
                  </a:schemeClr>
                </a:solidFill>
              </a:rPr>
              <a:t>ООП </a:t>
            </a:r>
            <a:r>
              <a:rPr lang="ru-RU" sz="1400" b="1" dirty="0">
                <a:solidFill>
                  <a:schemeClr val="bg2">
                    <a:lumMod val="25000"/>
                  </a:schemeClr>
                </a:solidFill>
              </a:rPr>
              <a:t>НОО, ООО, СОО за период 2021-2023 годы.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803509454"/>
              </p:ext>
            </p:extLst>
          </p:nvPr>
        </p:nvGraphicFramePr>
        <p:xfrm>
          <a:off x="251523" y="1700805"/>
          <a:ext cx="8784973" cy="5266774"/>
        </p:xfrm>
        <a:graphic>
          <a:graphicData uri="http://schemas.openxmlformats.org/drawingml/2006/table">
            <a:tbl>
              <a:tblPr firstRow="1" firstCol="1" bandRow="1"/>
              <a:tblGrid>
                <a:gridCol w="2207099"/>
                <a:gridCol w="363690"/>
                <a:gridCol w="490270"/>
                <a:gridCol w="369039"/>
                <a:gridCol w="369039"/>
                <a:gridCol w="369039"/>
                <a:gridCol w="367257"/>
                <a:gridCol w="369039"/>
                <a:gridCol w="367257"/>
                <a:gridCol w="367257"/>
                <a:gridCol w="369039"/>
                <a:gridCol w="492052"/>
                <a:gridCol w="369039"/>
                <a:gridCol w="492052"/>
                <a:gridCol w="703725"/>
                <a:gridCol w="125273"/>
                <a:gridCol w="594807"/>
              </a:tblGrid>
              <a:tr h="176126">
                <a:tc gridSpan="1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Условные обозначения: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6126">
                <a:tc gridSpan="1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отрицательная динамика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3658">
                <a:tc gridSpan="1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стабильность, положительная динамика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922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Calibri"/>
                          <a:cs typeface="Calibri"/>
                        </a:rPr>
                        <a:t> </a:t>
                      </a:r>
                      <a:r>
                        <a:rPr lang="ru-RU" sz="1050" dirty="0" err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Calibri"/>
                          <a:cs typeface="Calibri"/>
                        </a:rPr>
                        <a:t>Аксарихинская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Calibri"/>
                          <a:cs typeface="Calibri"/>
                        </a:rPr>
                        <a:t> СОШ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Calibri"/>
                          <a:cs typeface="Calibri"/>
                        </a:rPr>
                        <a:t>  </a:t>
                      </a:r>
                      <a:r>
                        <a:rPr lang="ru-RU" sz="1050" dirty="0" err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Calibri"/>
                          <a:cs typeface="Calibri"/>
                        </a:rPr>
                        <a:t>Баранниковская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Calibri"/>
                          <a:cs typeface="Calibri"/>
                        </a:rPr>
                        <a:t> СОШ  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Calibri"/>
                          <a:cs typeface="Calibri"/>
                        </a:rPr>
                        <a:t>  </a:t>
                      </a:r>
                      <a:r>
                        <a:rPr lang="ru-RU" sz="1050" dirty="0" err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Calibri"/>
                          <a:cs typeface="Calibri"/>
                        </a:rPr>
                        <a:t>Галкинская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Calibri"/>
                          <a:cs typeface="Calibri"/>
                        </a:rPr>
                        <a:t> СОШ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Calibri"/>
                          <a:cs typeface="Calibri"/>
                        </a:rPr>
                        <a:t>  </a:t>
                      </a:r>
                      <a:r>
                        <a:rPr lang="ru-RU" sz="1050" dirty="0" err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Calibri"/>
                          <a:cs typeface="Calibri"/>
                        </a:rPr>
                        <a:t>Захаровская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Calibri"/>
                          <a:cs typeface="Calibri"/>
                        </a:rPr>
                        <a:t> СОШ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Calibri"/>
                          <a:cs typeface="Calibri"/>
                        </a:rPr>
                        <a:t>  </a:t>
                      </a:r>
                      <a:r>
                        <a:rPr lang="ru-RU" sz="1050" dirty="0" err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Calibri"/>
                          <a:cs typeface="Calibri"/>
                        </a:rPr>
                        <a:t>Квашнинская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Calibri"/>
                          <a:cs typeface="Calibri"/>
                        </a:rPr>
                        <a:t> СОШ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Calibri"/>
                          <a:cs typeface="Calibri"/>
                        </a:rPr>
                        <a:t>  </a:t>
                      </a:r>
                      <a:r>
                        <a:rPr lang="ru-RU" sz="1050" dirty="0" err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Calibri"/>
                          <a:cs typeface="Calibri"/>
                        </a:rPr>
                        <a:t>Кочневская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Calibri"/>
                          <a:cs typeface="Calibri"/>
                        </a:rPr>
                        <a:t> СОШ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Calibri"/>
                          <a:cs typeface="Calibri"/>
                        </a:rPr>
                        <a:t>  </a:t>
                      </a:r>
                      <a:r>
                        <a:rPr lang="ru-RU" sz="1050" dirty="0" err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Calibri"/>
                          <a:cs typeface="Calibri"/>
                        </a:rPr>
                        <a:t>Обуховская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Calibri"/>
                          <a:cs typeface="Calibri"/>
                        </a:rPr>
                        <a:t> СОШ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Calibri"/>
                          <a:cs typeface="Calibri"/>
                        </a:rPr>
                        <a:t>  Октябрьская СОШ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Calibri"/>
                          <a:cs typeface="Calibri"/>
                        </a:rPr>
                        <a:t>  Порошинская СОШ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Calibri"/>
                          <a:cs typeface="Calibri"/>
                        </a:rPr>
                        <a:t>  </a:t>
                      </a:r>
                      <a:r>
                        <a:rPr lang="ru-RU" sz="1050" dirty="0" err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Calibri"/>
                          <a:cs typeface="Calibri"/>
                        </a:rPr>
                        <a:t>Скатинская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Calibri"/>
                          <a:cs typeface="Calibri"/>
                        </a:rPr>
                        <a:t> СОШ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Calibri"/>
                          <a:cs typeface="Calibri"/>
                        </a:rPr>
                        <a:t>  </a:t>
                      </a:r>
                      <a:r>
                        <a:rPr lang="ru-RU" sz="1050" dirty="0" err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Calibri"/>
                          <a:cs typeface="Calibri"/>
                        </a:rPr>
                        <a:t>Куровская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Calibri"/>
                          <a:cs typeface="Calibri"/>
                        </a:rPr>
                        <a:t> ООШ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Calibri"/>
                          <a:cs typeface="Calibri"/>
                        </a:rPr>
                        <a:t>  Никольская ООШ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Calibri"/>
                          <a:cs typeface="Calibri"/>
                        </a:rPr>
                        <a:t>  Ожгихинская ООШ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2023 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Доля 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ОО 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с 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положительной динамикой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КМР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2022 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Доля 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ОО с положительной динамикой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КМР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2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ВПР  4 </a:t>
                      </a:r>
                      <a:r>
                        <a:rPr lang="ru-RU" sz="1000" dirty="0" err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кл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  Русский язык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 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69  ↑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61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2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ВПР  5 кл  Русский язык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 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54  ↑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38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2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ВПР 6 кл  Русский язык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 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31 ↓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38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2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ВПР 7 </a:t>
                      </a:r>
                      <a:r>
                        <a:rPr lang="ru-RU" sz="1000" dirty="0" err="1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кл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  Русский язык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 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62 ↑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54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2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ВПР  8 кл  Русский язык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 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46 ↓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77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2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ВПР  4 кл  Математика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 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77 ↑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61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2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ВПР  5 кл  Математика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 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54 ↑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46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2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ВПР  6 кл  Математика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 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31 ↓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38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2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ВПР  7 кл  Математика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 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62 ↑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46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2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ВПР  8 кл  Математика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 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46 ↓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61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29">
                <a:tc gridSpan="17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Результаты ОГЭ  (Доля успешно сдавших экзамен по предмету): 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692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русский язык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92  ↑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85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2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математика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46 ↓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Liberation Serif"/>
                          <a:ea typeface="Times New Roman"/>
                          <a:cs typeface="Times New Roman"/>
                        </a:rPr>
                        <a:t>77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29">
                <a:tc gridSpan="17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Результаты ЕГЭ  (Доля успешно сдавших экзамен по предмету):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692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русский язык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100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100 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2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математика (база)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100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 100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2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математика (профиль)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100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 100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078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Количество обучающиеся, достигших высокого уровня подготовки  (80 баллов и более)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0%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50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Liberation Serif"/>
                          <a:ea typeface="Times New Roman"/>
                          <a:cs typeface="Calibri"/>
                        </a:rPr>
                        <a:t> 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154" marR="43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592137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909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572356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rgbClr val="000000"/>
                </a:solidFill>
              </a:rPr>
              <a:t>Рекомендации в адрес образовательных организаций</a:t>
            </a:r>
            <a:endParaRPr lang="ru-RU" sz="1800" b="1" dirty="0">
              <a:solidFill>
                <a:srgbClr val="0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988840"/>
            <a:ext cx="8784976" cy="4536504"/>
          </a:xfrm>
        </p:spPr>
        <p:txBody>
          <a:bodyPr>
            <a:normAutofit fontScale="25000" lnSpcReduction="20000"/>
          </a:bodyPr>
          <a:lstStyle/>
          <a:p>
            <a:pPr marL="11430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6400" dirty="0" smtClean="0">
                <a:solidFill>
                  <a:srgbClr val="000000"/>
                </a:solidFill>
                <a:latin typeface="Liberation Serif" pitchFamily="18" charset="0"/>
                <a:ea typeface="Times New Roman"/>
                <a:cs typeface="Times New Roman"/>
              </a:rPr>
              <a:t>1. Считать </a:t>
            </a:r>
            <a:r>
              <a:rPr lang="ru-RU" sz="6400" dirty="0">
                <a:solidFill>
                  <a:srgbClr val="000000"/>
                </a:solidFill>
                <a:latin typeface="Liberation Serif" pitchFamily="18" charset="0"/>
                <a:ea typeface="Times New Roman"/>
                <a:cs typeface="Times New Roman"/>
              </a:rPr>
              <a:t>приоритетной задачей школ совершенствование внутренней системы оценки качества подготовки обучающихся как механизма управления качеством образования.</a:t>
            </a:r>
            <a:endParaRPr lang="ru-RU" sz="6400" dirty="0">
              <a:solidFill>
                <a:srgbClr val="000000"/>
              </a:solidFill>
              <a:latin typeface="Liberation Serif" pitchFamily="18" charset="0"/>
              <a:ea typeface="Calibri"/>
              <a:cs typeface="Times New Roman"/>
            </a:endParaRPr>
          </a:p>
          <a:p>
            <a:pPr marL="11430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sz="6400" dirty="0" smtClean="0">
              <a:solidFill>
                <a:srgbClr val="000000"/>
              </a:solidFill>
              <a:latin typeface="Liberation Serif" pitchFamily="18" charset="0"/>
              <a:ea typeface="Times New Roman"/>
              <a:cs typeface="Times New Roman"/>
            </a:endParaRPr>
          </a:p>
          <a:p>
            <a:pPr marL="11430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6400" dirty="0" smtClean="0">
                <a:solidFill>
                  <a:srgbClr val="000000"/>
                </a:solidFill>
                <a:latin typeface="Liberation Serif" pitchFamily="18" charset="0"/>
                <a:ea typeface="Times New Roman"/>
                <a:cs typeface="Times New Roman"/>
              </a:rPr>
              <a:t>2. </a:t>
            </a:r>
            <a:r>
              <a:rPr lang="ru-RU" sz="6400" dirty="0">
                <a:solidFill>
                  <a:srgbClr val="000000"/>
                </a:solidFill>
                <a:latin typeface="Liberation Serif" pitchFamily="18" charset="0"/>
                <a:ea typeface="Times New Roman"/>
                <a:cs typeface="Times New Roman"/>
              </a:rPr>
              <a:t>Продолжить работу по реализации образовательных программ с использованием индивидуальных учебных планов с учетом особенностей и образовательных потребностей обучающихся (в том числе, при реализации ФГОС среднего общего образования).</a:t>
            </a:r>
            <a:endParaRPr lang="ru-RU" sz="6400" dirty="0">
              <a:solidFill>
                <a:srgbClr val="000000"/>
              </a:solidFill>
              <a:latin typeface="Liberation Serif" pitchFamily="18" charset="0"/>
              <a:ea typeface="Calibri"/>
              <a:cs typeface="Times New Roman"/>
            </a:endParaRPr>
          </a:p>
          <a:p>
            <a:pPr marL="11430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sz="6400" dirty="0" smtClean="0">
              <a:solidFill>
                <a:srgbClr val="000000"/>
              </a:solidFill>
              <a:latin typeface="Liberation Serif" pitchFamily="18" charset="0"/>
              <a:ea typeface="Times New Roman"/>
              <a:cs typeface="Times New Roman"/>
            </a:endParaRPr>
          </a:p>
          <a:p>
            <a:pPr marL="11430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6400" dirty="0" smtClean="0">
                <a:solidFill>
                  <a:srgbClr val="000000"/>
                </a:solidFill>
                <a:latin typeface="Liberation Serif" pitchFamily="18" charset="0"/>
                <a:ea typeface="Times New Roman"/>
                <a:cs typeface="Times New Roman"/>
              </a:rPr>
              <a:t>3. </a:t>
            </a:r>
            <a:r>
              <a:rPr lang="ru-RU" sz="6400" dirty="0">
                <a:solidFill>
                  <a:srgbClr val="000000"/>
                </a:solidFill>
                <a:latin typeface="Liberation Serif" pitchFamily="18" charset="0"/>
                <a:ea typeface="Times New Roman"/>
                <a:cs typeface="Times New Roman"/>
              </a:rPr>
              <a:t>Продолжить работу по реализации мероприятий «Дорожной карты» по подготовке к ГИА-2024. </a:t>
            </a:r>
            <a:endParaRPr lang="ru-RU" sz="6400" dirty="0">
              <a:solidFill>
                <a:srgbClr val="000000"/>
              </a:solidFill>
              <a:latin typeface="Liberation Serif" pitchFamily="18" charset="0"/>
              <a:ea typeface="Calibri"/>
              <a:cs typeface="Times New Roman"/>
            </a:endParaRPr>
          </a:p>
          <a:p>
            <a:pPr marL="11430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sz="6400" dirty="0" smtClean="0">
              <a:solidFill>
                <a:srgbClr val="000000"/>
              </a:solidFill>
              <a:latin typeface="Liberation Serif" pitchFamily="18" charset="0"/>
              <a:ea typeface="Times New Roman"/>
              <a:cs typeface="Times New Roman"/>
            </a:endParaRPr>
          </a:p>
          <a:p>
            <a:pPr marL="11430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6400" dirty="0" smtClean="0">
                <a:solidFill>
                  <a:srgbClr val="000000"/>
                </a:solidFill>
                <a:latin typeface="Liberation Serif" pitchFamily="18" charset="0"/>
                <a:ea typeface="Times New Roman"/>
                <a:cs typeface="Times New Roman"/>
              </a:rPr>
              <a:t>4. </a:t>
            </a:r>
            <a:r>
              <a:rPr lang="ru-RU" sz="6400" dirty="0">
                <a:solidFill>
                  <a:srgbClr val="000000"/>
                </a:solidFill>
                <a:latin typeface="Liberation Serif" pitchFamily="18" charset="0"/>
                <a:ea typeface="Times New Roman"/>
                <a:cs typeface="Times New Roman"/>
              </a:rPr>
              <a:t>Продолжить работу по использованию результатов процедур внешней и внутренней систем оценки качества образования в части объективного оценивания уровня подготовки обучающихся. Регулярно осуществлять анализ объективности оценивания учебных достижений обучающихся на основе анализа динамики достижения планируемых результатов.</a:t>
            </a:r>
            <a:endParaRPr lang="ru-RU" sz="6400" dirty="0">
              <a:solidFill>
                <a:srgbClr val="000000"/>
              </a:solidFill>
              <a:latin typeface="Liberation Serif" pitchFamily="18" charset="0"/>
              <a:ea typeface="Calibri"/>
              <a:cs typeface="Times New Roman"/>
            </a:endParaRPr>
          </a:p>
          <a:p>
            <a:pPr marL="11430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sz="4800" dirty="0" smtClean="0">
              <a:solidFill>
                <a:srgbClr val="000000"/>
              </a:solidFill>
              <a:latin typeface="Liberation Serif" pitchFamily="18" charset="0"/>
              <a:ea typeface="Times New Roman"/>
              <a:cs typeface="Times New Roman"/>
            </a:endParaRPr>
          </a:p>
          <a:p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592137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742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500347"/>
          </a:xfrm>
        </p:spPr>
        <p:txBody>
          <a:bodyPr/>
          <a:lstStyle/>
          <a:p>
            <a:r>
              <a:rPr lang="ru-RU" sz="1800" b="1" dirty="0">
                <a:solidFill>
                  <a:srgbClr val="000000"/>
                </a:solidFill>
              </a:rPr>
              <a:t>Рекомендации в адрес образовательных организаций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marL="11430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600" dirty="0">
                <a:solidFill>
                  <a:srgbClr val="000000"/>
                </a:solidFill>
                <a:latin typeface="Liberation Serif" pitchFamily="18" charset="0"/>
                <a:ea typeface="Times New Roman"/>
                <a:cs typeface="Times New Roman"/>
              </a:rPr>
              <a:t>5. Усилить контроль за подготовкой обучающихся «группы риска» по</a:t>
            </a:r>
            <a:r>
              <a:rPr lang="ru-RU" sz="2600" dirty="0">
                <a:solidFill>
                  <a:srgbClr val="000000"/>
                </a:solidFill>
                <a:latin typeface="Liberation Serif" pitchFamily="18" charset="0"/>
                <a:ea typeface="Calibri"/>
                <a:cs typeface="Times New Roman"/>
              </a:rPr>
              <a:t> </a:t>
            </a:r>
            <a:r>
              <a:rPr lang="ru-RU" sz="2600" dirty="0">
                <a:solidFill>
                  <a:srgbClr val="000000"/>
                </a:solidFill>
                <a:latin typeface="Liberation Serif" pitchFamily="18" charset="0"/>
                <a:ea typeface="Times New Roman"/>
                <a:cs typeface="Times New Roman"/>
              </a:rPr>
              <a:t>основным образовательным программам основного общего и среднего общего образования к государственной итоговой аттестации по основным образовательным программам основного общего и среднего общего образования.</a:t>
            </a:r>
            <a:endParaRPr lang="ru-RU" sz="2600" dirty="0">
              <a:solidFill>
                <a:srgbClr val="000000"/>
              </a:solidFill>
              <a:latin typeface="Liberation Serif" pitchFamily="18" charset="0"/>
              <a:ea typeface="Calibri"/>
              <a:cs typeface="Times New Roman"/>
            </a:endParaRPr>
          </a:p>
          <a:p>
            <a:pPr marL="11430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sz="2600" dirty="0">
              <a:solidFill>
                <a:srgbClr val="000000"/>
              </a:solidFill>
              <a:latin typeface="Liberation Serif" pitchFamily="18" charset="0"/>
              <a:ea typeface="Times New Roman"/>
              <a:cs typeface="Times New Roman"/>
            </a:endParaRPr>
          </a:p>
          <a:p>
            <a:pPr marL="11430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600" dirty="0">
                <a:solidFill>
                  <a:srgbClr val="000000"/>
                </a:solidFill>
                <a:latin typeface="Liberation Serif" pitchFamily="18" charset="0"/>
                <a:ea typeface="Times New Roman"/>
                <a:cs typeface="Times New Roman"/>
              </a:rPr>
              <a:t>6. Регулярно проводить анализ объективности оценивания учебных достижений обучающихся, в том числе претендующих на получение аттестата с отличием и медали.</a:t>
            </a:r>
            <a:endParaRPr lang="ru-RU" sz="2600" dirty="0">
              <a:solidFill>
                <a:srgbClr val="000000"/>
              </a:solidFill>
              <a:latin typeface="Liberation Serif" pitchFamily="18" charset="0"/>
              <a:ea typeface="Calibri"/>
              <a:cs typeface="Times New Roman"/>
            </a:endParaRPr>
          </a:p>
          <a:p>
            <a:pPr marL="11430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sz="2600" dirty="0">
              <a:solidFill>
                <a:srgbClr val="000000"/>
              </a:solidFill>
              <a:latin typeface="Liberation Serif" pitchFamily="18" charset="0"/>
              <a:ea typeface="Times New Roman"/>
              <a:cs typeface="Times New Roman"/>
            </a:endParaRPr>
          </a:p>
          <a:p>
            <a:pPr marL="11430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600" dirty="0">
                <a:solidFill>
                  <a:srgbClr val="000000"/>
                </a:solidFill>
                <a:latin typeface="Liberation Serif" pitchFamily="18" charset="0"/>
                <a:ea typeface="Times New Roman"/>
                <a:cs typeface="Times New Roman"/>
              </a:rPr>
              <a:t>7. Осуществлять контроль за подготовкой к государственной итоговой аттестации обучающихся 11-х классов, претендующих на получение аттестата о среднем общем образовании с отличием и медали «За особые успехи в учении». </a:t>
            </a:r>
            <a:endParaRPr lang="ru-RU" sz="2600" dirty="0">
              <a:solidFill>
                <a:srgbClr val="000000"/>
              </a:solidFill>
              <a:latin typeface="Liberation Serif" pitchFamily="18" charset="0"/>
              <a:ea typeface="Calibri"/>
              <a:cs typeface="Times New Roman"/>
            </a:endParaRPr>
          </a:p>
          <a:p>
            <a:pPr marL="11430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sz="2600" dirty="0">
              <a:solidFill>
                <a:srgbClr val="000000"/>
              </a:solidFill>
              <a:latin typeface="Liberation Serif" pitchFamily="18" charset="0"/>
              <a:ea typeface="Times New Roman"/>
              <a:cs typeface="Times New Roman"/>
            </a:endParaRPr>
          </a:p>
          <a:p>
            <a:pPr marL="11430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600" dirty="0">
                <a:solidFill>
                  <a:srgbClr val="000000"/>
                </a:solidFill>
                <a:latin typeface="Liberation Serif" pitchFamily="18" charset="0"/>
                <a:ea typeface="Times New Roman"/>
                <a:cs typeface="Times New Roman"/>
              </a:rPr>
              <a:t>8. Усилить контроль реализации </a:t>
            </a:r>
            <a:r>
              <a:rPr lang="ru-RU" sz="2600" dirty="0" err="1">
                <a:solidFill>
                  <a:srgbClr val="000000"/>
                </a:solidFill>
                <a:latin typeface="Liberation Serif" pitchFamily="18" charset="0"/>
                <a:ea typeface="Times New Roman"/>
                <a:cs typeface="Times New Roman"/>
              </a:rPr>
              <a:t>антирисковой</a:t>
            </a:r>
            <a:r>
              <a:rPr lang="ru-RU" sz="2600" dirty="0">
                <a:solidFill>
                  <a:srgbClr val="000000"/>
                </a:solidFill>
                <a:latin typeface="Liberation Serif" pitchFamily="18" charset="0"/>
                <a:ea typeface="Times New Roman"/>
                <a:cs typeface="Times New Roman"/>
              </a:rPr>
              <a:t> программы «Высокая доля обучающихся с рисками учебной </a:t>
            </a:r>
            <a:r>
              <a:rPr lang="ru-RU" sz="2600" dirty="0" err="1">
                <a:solidFill>
                  <a:srgbClr val="000000"/>
                </a:solidFill>
                <a:latin typeface="Liberation Serif" pitchFamily="18" charset="0"/>
                <a:ea typeface="Times New Roman"/>
                <a:cs typeface="Times New Roman"/>
              </a:rPr>
              <a:t>неуспешности</a:t>
            </a:r>
            <a:r>
              <a:rPr lang="ru-RU" sz="2600" dirty="0">
                <a:solidFill>
                  <a:srgbClr val="000000"/>
                </a:solidFill>
                <a:latin typeface="Liberation Serif" pitchFamily="18" charset="0"/>
                <a:ea typeface="Times New Roman"/>
                <a:cs typeface="Times New Roman"/>
              </a:rPr>
              <a:t>» (в рамках реализации  регионального проекта ШАНС «Шаг развития школы»).</a:t>
            </a:r>
            <a:endParaRPr lang="ru-RU" sz="2600" dirty="0">
              <a:solidFill>
                <a:srgbClr val="000000"/>
              </a:solidFill>
              <a:latin typeface="Liberation Serif" pitchFamily="18" charset="0"/>
              <a:ea typeface="Calibri"/>
              <a:cs typeface="Times New Roman"/>
            </a:endParaRPr>
          </a:p>
          <a:p>
            <a:pPr marL="11430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Liberation Serif"/>
                <a:ea typeface="Times New Roman"/>
                <a:cs typeface="Times New Roman"/>
              </a:rPr>
              <a:t> </a:t>
            </a:r>
            <a:endParaRPr lang="ru-RU" sz="10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592137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89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Кутюр">
      <a:dk1>
        <a:sysClr val="windowText" lastClr="000000"/>
      </a:dk1>
      <a:lt1>
        <a:sysClr val="window" lastClr="FFFFFF"/>
      </a:lt1>
      <a:dk2>
        <a:srgbClr val="37302A"/>
      </a:dk2>
      <a:lt2>
        <a:srgbClr val="D0CCB9"/>
      </a:lt2>
      <a:accent1>
        <a:srgbClr val="9E8E5C"/>
      </a:accent1>
      <a:accent2>
        <a:srgbClr val="A09781"/>
      </a:accent2>
      <a:accent3>
        <a:srgbClr val="85776D"/>
      </a:accent3>
      <a:accent4>
        <a:srgbClr val="AEAFA9"/>
      </a:accent4>
      <a:accent5>
        <a:srgbClr val="8D878B"/>
      </a:accent5>
      <a:accent6>
        <a:srgbClr val="6B6149"/>
      </a:accent6>
      <a:hlink>
        <a:srgbClr val="B6A272"/>
      </a:hlink>
      <a:folHlink>
        <a:srgbClr val="8A784F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903</TotalTime>
  <Words>1346</Words>
  <Application>Microsoft Office PowerPoint</Application>
  <PresentationFormat>Экран (4:3)</PresentationFormat>
  <Paragraphs>827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Официальная</vt:lpstr>
      <vt:lpstr>Управление образования администрации  Камышловского муниципального района</vt:lpstr>
      <vt:lpstr>Управление образования администрации  Камышловского муниципального района</vt:lpstr>
      <vt:lpstr>    Статистическая информация о выпускниках  9- х классов 2023/2024 у.г.</vt:lpstr>
      <vt:lpstr>   </vt:lpstr>
      <vt:lpstr>Результаты муниципального  мониторинга  оценки качества подготовки обучающихся в 2023 году</vt:lpstr>
      <vt:lpstr>Динамика  предметных результатов по итогам мониторинга   достижения обучающимися планируемых предметных результатов  освоения ООП НОО, ООО, СОО за период 2021-2023 годы.</vt:lpstr>
      <vt:lpstr>Рекомендации в адрес образовательных организаций</vt:lpstr>
      <vt:lpstr>Рекомендации в адрес образовательных организаций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49</cp:revision>
  <dcterms:created xsi:type="dcterms:W3CDTF">2024-01-22T03:36:21Z</dcterms:created>
  <dcterms:modified xsi:type="dcterms:W3CDTF">2024-02-02T06:22:16Z</dcterms:modified>
</cp:coreProperties>
</file>