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92" r:id="rId1"/>
  </p:sldMasterIdLst>
  <p:notesMasterIdLst>
    <p:notesMasterId r:id="rId20"/>
  </p:notesMasterIdLst>
  <p:sldIdLst>
    <p:sldId id="256" r:id="rId2"/>
    <p:sldId id="274" r:id="rId3"/>
    <p:sldId id="278" r:id="rId4"/>
    <p:sldId id="269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0" r:id="rId14"/>
    <p:sldId id="281" r:id="rId15"/>
    <p:sldId id="284" r:id="rId16"/>
    <p:sldId id="283" r:id="rId17"/>
    <p:sldId id="279" r:id="rId18"/>
    <p:sldId id="266" r:id="rId19"/>
  </p:sldIdLst>
  <p:sldSz cx="9144000" cy="6858000" type="screen4x3"/>
  <p:notesSz cx="6858000" cy="9144000"/>
  <p:embeddedFontLst>
    <p:embeddedFont>
      <p:font typeface="Inter Bold" charset="0"/>
      <p:regular r:id="rId21"/>
    </p:embeddedFont>
    <p:embeddedFont>
      <p:font typeface="Segoe UI" pitchFamily="34" charset="0"/>
      <p:regular r:id="rId22"/>
      <p:bold r:id="rId23"/>
      <p:italic r:id="rId24"/>
      <p:boldItalic r:id="rId25"/>
    </p:embeddedFont>
    <p:embeddedFont>
      <p:font typeface="Inter" charset="0"/>
      <p:regular r:id="rId26"/>
    </p:embeddedFont>
    <p:embeddedFont>
      <p:font typeface="Liberation Serif" pitchFamily="18" charset="0"/>
      <p:regular r:id="rId27"/>
      <p:bold r:id="rId28"/>
      <p:italic r:id="rId29"/>
      <p:boldItalic r:id="rId30"/>
    </p:embeddedFont>
    <p:embeddedFont>
      <p:font typeface="Calibri" pitchFamily="34" charset="0"/>
      <p:regular r:id="rId31"/>
      <p:bold r:id="rId32"/>
      <p:italic r:id="rId33"/>
      <p:boldItalic r:id="rId3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E11B7AB-2C22-486C-8947-BAE44D74172A}">
          <p14:sldIdLst>
            <p14:sldId id="256"/>
            <p14:sldId id="274"/>
            <p14:sldId id="278"/>
            <p14:sldId id="269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70"/>
            <p14:sldId id="281"/>
            <p14:sldId id="284"/>
            <p14:sldId id="283"/>
            <p14:sldId id="279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16" d="100"/>
          <a:sy n="116" d="100"/>
        </p:scale>
        <p:origin x="-1158" y="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6684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заметка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9650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7626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9923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5974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65534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9728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8358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0147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4847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0458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7706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82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png"/><Relationship Id="rId7" Type="http://schemas.openxmlformats.org/officeDocument/2006/relationships/image" Target="../media/image-6-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-6-4.svg"/><Relationship Id="rId5" Type="http://schemas.openxmlformats.org/officeDocument/2006/relationships/image" Target="../media/image10.png"/><Relationship Id="rId4" Type="http://schemas.openxmlformats.org/officeDocument/2006/relationships/image" Target="../media/image-6-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0-8.svg"/><Relationship Id="rId13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12" Type="http://schemas.openxmlformats.org/officeDocument/2006/relationships/image" Target="../media/image-10-8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-10-2.svg"/><Relationship Id="rId5" Type="http://schemas.openxmlformats.org/officeDocument/2006/relationships/image" Target="../media/image-10-2.svg"/><Relationship Id="rId10" Type="http://schemas.openxmlformats.org/officeDocument/2006/relationships/image" Target="../media/image-10-8.svg"/><Relationship Id="rId4" Type="http://schemas.openxmlformats.org/officeDocument/2006/relationships/image" Target="../media/image-10-2.svg"/><Relationship Id="rId1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-10-2.svg"/><Relationship Id="rId5" Type="http://schemas.openxmlformats.org/officeDocument/2006/relationships/image" Target="../media/image-10-2.svg"/><Relationship Id="rId10" Type="http://schemas.openxmlformats.org/officeDocument/2006/relationships/image" Target="../media/image20.png"/><Relationship Id="rId4" Type="http://schemas.openxmlformats.org/officeDocument/2006/relationships/image" Target="../media/image-10-2.sv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24" y="152400"/>
            <a:ext cx="3561147" cy="65532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764372" y="452790"/>
            <a:ext cx="4505293" cy="453018"/>
          </a:xfrm>
          <a:prstGeom prst="roundRect">
            <a:avLst>
              <a:gd name="adj" fmla="val 22117"/>
            </a:avLst>
          </a:prstGeom>
          <a:solidFill>
            <a:srgbClr val="DADBF1"/>
          </a:solidFill>
          <a:ln/>
        </p:spPr>
      </p:sp>
      <p:sp>
        <p:nvSpPr>
          <p:cNvPr id="4" name="Text 1"/>
          <p:cNvSpPr/>
          <p:nvPr/>
        </p:nvSpPr>
        <p:spPr>
          <a:xfrm>
            <a:off x="3826816" y="601425"/>
            <a:ext cx="4568205" cy="15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96000"/>
              </a:lnSpc>
              <a:buNone/>
            </a:pPr>
            <a:r>
              <a:rPr lang="ru-RU" sz="1100" b="1" kern="0" spc="-27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00" b="1" kern="0" spc="-27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СОВЕЩАНИЕ</a:t>
            </a:r>
            <a:r>
              <a:rPr lang="ru-RU" sz="1100" b="1" kern="0" spc="-27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РУКОВОДИТЕЛЕЙ   ШКОЛ</a:t>
            </a:r>
            <a:endParaRPr lang="en-US" sz="1100" b="1" dirty="0"/>
          </a:p>
        </p:txBody>
      </p:sp>
      <p:sp>
        <p:nvSpPr>
          <p:cNvPr id="5" name="Text 2"/>
          <p:cNvSpPr/>
          <p:nvPr/>
        </p:nvSpPr>
        <p:spPr>
          <a:xfrm>
            <a:off x="3583459" y="1626967"/>
            <a:ext cx="5445211" cy="2645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3300" b="1" kern="0" spc="-100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4324919" y="4213696"/>
            <a:ext cx="4512766" cy="1058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3000"/>
              </a:lnSpc>
              <a:spcAft>
                <a:spcPts val="1500"/>
              </a:spcAft>
              <a:buNone/>
            </a:pPr>
            <a:r>
              <a:rPr lang="en-US" kern="0" spc="-27" dirty="0">
                <a:solidFill>
                  <a:srgbClr val="272525"/>
                </a:solidFill>
                <a:latin typeface="Liberation Serif" pitchFamily="18" charset="0"/>
                <a:ea typeface="Inter" pitchFamily="34" charset="-122"/>
                <a:cs typeface="Inter" pitchFamily="34" charset="-120"/>
              </a:rPr>
              <a:t>Камышловский муниципальный район</a:t>
            </a:r>
            <a:r>
              <a:rPr lang="en-US" sz="1300" kern="0" spc="-27" dirty="0">
                <a:solidFill>
                  <a:srgbClr val="272525"/>
                </a:solidFill>
                <a:latin typeface="Liberation Serif" pitchFamily="18" charset="0"/>
                <a:ea typeface="Inter" pitchFamily="34" charset="-122"/>
                <a:cs typeface="Inter" pitchFamily="34" charset="-120"/>
              </a:rPr>
              <a:t> </a:t>
            </a:r>
            <a:endParaRPr lang="en-US" sz="1300" dirty="0">
              <a:latin typeface="Liberation Serif" pitchFamily="18" charset="0"/>
            </a:endParaRPr>
          </a:p>
          <a:p>
            <a:pPr marL="0" indent="0" algn="ctr">
              <a:lnSpc>
                <a:spcPct val="133000"/>
              </a:lnSpc>
              <a:buNone/>
            </a:pPr>
            <a:r>
              <a:rPr lang="ru-RU" sz="1300" b="1" kern="0" spc="-27" dirty="0" smtClean="0">
                <a:solidFill>
                  <a:srgbClr val="272525"/>
                </a:solidFill>
                <a:latin typeface="Liberation Serif" pitchFamily="18" charset="0"/>
                <a:ea typeface="Inter Bold" pitchFamily="34" charset="-122"/>
                <a:cs typeface="Inter Bold" pitchFamily="34" charset="-120"/>
              </a:rPr>
              <a:t>15 СЕНТЯБРЯ </a:t>
            </a:r>
            <a:r>
              <a:rPr lang="en-US" sz="1300" b="1" kern="0" spc="-27" dirty="0" smtClean="0">
                <a:solidFill>
                  <a:srgbClr val="272525"/>
                </a:solidFill>
                <a:latin typeface="Liberation Serif" pitchFamily="18" charset="0"/>
                <a:ea typeface="Inter Bold" pitchFamily="34" charset="-122"/>
                <a:cs typeface="Inter Bold" pitchFamily="34" charset="-120"/>
              </a:rPr>
              <a:t>2026 г</a:t>
            </a:r>
            <a:r>
              <a:rPr lang="ru-RU" sz="1300" b="1" kern="0" spc="-27" dirty="0" smtClean="0">
                <a:solidFill>
                  <a:srgbClr val="272525"/>
                </a:solidFill>
                <a:latin typeface="Liberation Serif" pitchFamily="18" charset="0"/>
                <a:ea typeface="Inter Bold" pitchFamily="34" charset="-122"/>
                <a:cs typeface="Inter Bold" pitchFamily="34" charset="-120"/>
              </a:rPr>
              <a:t>.</a:t>
            </a:r>
            <a:endParaRPr lang="en-US" sz="1300" dirty="0">
              <a:latin typeface="Liberation Serif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3953842" y="5136579"/>
            <a:ext cx="4969966" cy="270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96319" y="5598021"/>
            <a:ext cx="4969966" cy="270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ru-RU" sz="1300" kern="0" spc="-27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00" b="1" kern="0" spc="-27" dirty="0" err="1" smtClean="0">
                <a:solidFill>
                  <a:srgbClr val="272525"/>
                </a:solidFill>
                <a:latin typeface="Liberation Serif" pitchFamily="18" charset="0"/>
                <a:ea typeface="Inter Bold" pitchFamily="34" charset="-122"/>
                <a:cs typeface="Inter Bold" pitchFamily="34" charset="-120"/>
              </a:rPr>
              <a:t>Захарова</a:t>
            </a:r>
            <a:r>
              <a:rPr lang="en-US" sz="1300" b="1" kern="0" spc="-27" dirty="0" smtClean="0">
                <a:solidFill>
                  <a:srgbClr val="272525"/>
                </a:solidFill>
                <a:latin typeface="Liberation Serif" pitchFamily="18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300" b="1" kern="0" spc="-27" dirty="0">
                <a:solidFill>
                  <a:srgbClr val="272525"/>
                </a:solidFill>
                <a:latin typeface="Liberation Serif" pitchFamily="18" charset="0"/>
                <a:ea typeface="Inter Bold" pitchFamily="34" charset="-122"/>
                <a:cs typeface="Inter Bold" pitchFamily="34" charset="-120"/>
              </a:rPr>
              <a:t>Т.Ф.</a:t>
            </a:r>
            <a:r>
              <a:rPr lang="en-US" sz="1300" kern="0" spc="-27" dirty="0">
                <a:solidFill>
                  <a:srgbClr val="272525"/>
                </a:solidFill>
                <a:latin typeface="Liberation Serif" pitchFamily="18" charset="0"/>
                <a:ea typeface="Inter" pitchFamily="34" charset="-122"/>
                <a:cs typeface="Inter" pitchFamily="34" charset="-120"/>
              </a:rPr>
              <a:t>, методист РИМЦ</a:t>
            </a:r>
            <a:endParaRPr lang="en-US" sz="1300" dirty="0">
              <a:latin typeface="Liberation Serif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106446" y="1873247"/>
            <a:ext cx="49807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F1115"/>
                </a:solidFill>
                <a:latin typeface="Liberation Serif"/>
                <a:ea typeface="Times New Roman"/>
                <a:cs typeface="Segoe UI"/>
              </a:rPr>
              <a:t>Управление </a:t>
            </a:r>
            <a:r>
              <a:rPr lang="ru-RU" b="1" dirty="0" smtClean="0">
                <a:solidFill>
                  <a:srgbClr val="0F1115"/>
                </a:solidFill>
                <a:latin typeface="Liberation Serif"/>
                <a:ea typeface="Times New Roman"/>
                <a:cs typeface="Segoe UI"/>
              </a:rPr>
              <a:t>качеством образования </a:t>
            </a:r>
          </a:p>
          <a:p>
            <a:pPr algn="ctr"/>
            <a:r>
              <a:rPr lang="ru-RU" b="1" dirty="0" smtClean="0">
                <a:solidFill>
                  <a:srgbClr val="0F1115"/>
                </a:solidFill>
                <a:latin typeface="Liberation Serif"/>
                <a:ea typeface="Times New Roman"/>
                <a:cs typeface="Segoe UI"/>
              </a:rPr>
              <a:t>на </a:t>
            </a:r>
            <a:r>
              <a:rPr lang="ru-RU" b="1" dirty="0">
                <a:solidFill>
                  <a:srgbClr val="0F1115"/>
                </a:solidFill>
                <a:latin typeface="Liberation Serif"/>
                <a:ea typeface="Times New Roman"/>
                <a:cs typeface="Segoe UI"/>
              </a:rPr>
              <a:t>основе результатов </a:t>
            </a:r>
            <a:r>
              <a:rPr lang="ru-RU" b="1" dirty="0" smtClean="0">
                <a:solidFill>
                  <a:srgbClr val="0F1115"/>
                </a:solidFill>
                <a:latin typeface="Liberation Serif"/>
                <a:ea typeface="Times New Roman"/>
                <a:cs typeface="Segoe UI"/>
              </a:rPr>
              <a:t>оценочных процедур </a:t>
            </a:r>
          </a:p>
          <a:p>
            <a:pPr algn="ctr"/>
            <a:r>
              <a:rPr lang="ru-RU" b="1" dirty="0" smtClean="0">
                <a:solidFill>
                  <a:srgbClr val="0F1115"/>
                </a:solidFill>
                <a:latin typeface="Liberation Serif"/>
                <a:ea typeface="Times New Roman"/>
                <a:cs typeface="Segoe UI"/>
              </a:rPr>
              <a:t>по </a:t>
            </a:r>
            <a:r>
              <a:rPr lang="ru-RU" b="1" dirty="0">
                <a:solidFill>
                  <a:srgbClr val="0F1115"/>
                </a:solidFill>
                <a:latin typeface="Liberation Serif"/>
                <a:ea typeface="Times New Roman"/>
                <a:cs typeface="Segoe UI"/>
              </a:rPr>
              <a:t>итогам 2025/2026 учебного года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40" y="642552"/>
            <a:ext cx="8666206" cy="749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465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701" y="378940"/>
            <a:ext cx="5544065" cy="67177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66" y="245998"/>
            <a:ext cx="731837" cy="101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455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7317" y="434629"/>
            <a:ext cx="7906510" cy="1064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800" b="1" kern="0" spc="-90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Итоги 2025-2026 учебного года: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ru-RU" sz="2800" b="1" kern="0" spc="-90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кадровые и содержательные вызовы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67630" y="2485839"/>
            <a:ext cx="3928170" cy="4548857"/>
          </a:xfrm>
          <a:prstGeom prst="roundRect">
            <a:avLst>
              <a:gd name="adj" fmla="val 2793"/>
            </a:avLst>
          </a:prstGeom>
          <a:solidFill>
            <a:srgbClr val="F2F2F2"/>
          </a:solidFill>
          <a:ln/>
        </p:spPr>
      </p:sp>
      <p:sp>
        <p:nvSpPr>
          <p:cNvPr id="4" name="Text 2"/>
          <p:cNvSpPr/>
          <p:nvPr/>
        </p:nvSpPr>
        <p:spPr>
          <a:xfrm>
            <a:off x="720030" y="1863105"/>
            <a:ext cx="3623370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kern="0" spc="-9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Цель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20030" y="3037359"/>
            <a:ext cx="4080570" cy="231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77317" y="2339355"/>
            <a:ext cx="3623370" cy="2003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500" b="1" kern="0" spc="-2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Выявить ключевые проблемы и противоречия в системе качества образования и кадрового потенциала для определения приоритетов методической работы на 2026–2027 учебный год.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762649" y="1723262"/>
            <a:ext cx="3708797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7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Задачи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4762649" y="2167905"/>
            <a:ext cx="342900" cy="342900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9525">
            <a:solidFill>
              <a:srgbClr val="C0C1D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42694" y="2217390"/>
            <a:ext cx="3228752" cy="463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Проанализировать кадровый состав школ района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762649" y="2954834"/>
            <a:ext cx="342900" cy="342900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9525">
            <a:solidFill>
              <a:srgbClr val="C0C1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242694" y="3004319"/>
            <a:ext cx="3228752" cy="463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Оценить динамику образовательных результатов (ВПР, ОГЭ, ЕГЭ)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762649" y="3741762"/>
            <a:ext cx="342900" cy="342900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9525">
            <a:solidFill>
              <a:srgbClr val="C0C1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42694" y="3791248"/>
            <a:ext cx="3228752" cy="694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Установить корреляцию между кадровыми характеристиками и результатами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762649" y="4760268"/>
            <a:ext cx="342900" cy="342900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9525">
            <a:solidFill>
              <a:srgbClr val="C0C1D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42694" y="4809753"/>
            <a:ext cx="3228752" cy="231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Определить эффективность принятых мер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62649" y="5377458"/>
            <a:ext cx="342900" cy="342900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9525">
            <a:solidFill>
              <a:srgbClr val="C0C1D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42694" y="5426943"/>
            <a:ext cx="3228752" cy="463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Сформулировать предложения в резолюцию</a:t>
            </a:r>
            <a:endParaRPr lang="en-US" sz="1200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9" y="365811"/>
            <a:ext cx="730838" cy="1013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55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25" y="152400"/>
            <a:ext cx="3276526" cy="65532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53842" y="986879"/>
            <a:ext cx="1472059" cy="205829"/>
          </a:xfrm>
          <a:prstGeom prst="roundRect">
            <a:avLst>
              <a:gd name="adj" fmla="val 22114"/>
            </a:avLst>
          </a:prstGeom>
          <a:noFill/>
          <a:ln w="4763">
            <a:solidFill>
              <a:srgbClr val="4950B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4035103" y="1027509"/>
            <a:ext cx="1766739" cy="1245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kern="0" spc="-21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КАДРОВЫЙ ПОТЕНЦИАЛ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3953842" y="1236018"/>
            <a:ext cx="4512766" cy="8465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kern="0" spc="-8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Характеристика кадрового состава</a:t>
            </a:r>
            <a:endParaRPr lang="en-US" sz="2650" dirty="0"/>
          </a:p>
        </p:txBody>
      </p:sp>
      <p:sp>
        <p:nvSpPr>
          <p:cNvPr id="6" name="Shape 3"/>
          <p:cNvSpPr/>
          <p:nvPr/>
        </p:nvSpPr>
        <p:spPr>
          <a:xfrm>
            <a:off x="3953842" y="2245072"/>
            <a:ext cx="304800" cy="304800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004667" y="2270485"/>
            <a:ext cx="203150" cy="253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kern="0" spc="-4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366989" y="2291581"/>
            <a:ext cx="1775520" cy="21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kern="0" spc="-4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Дефицит и старение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366989" y="2568253"/>
            <a:ext cx="1775520" cy="1169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Кадры укомплектованы, но есть нехватка по математике и начальным классам. </a:t>
            </a:r>
            <a:r>
              <a:rPr lang="en-US" sz="1050" b="1" kern="0" spc="-2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35% педагогов</a:t>
            </a: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предпенсионного возраста.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277942" y="2245072"/>
            <a:ext cx="304800" cy="304800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28767" y="2270485"/>
            <a:ext cx="203150" cy="253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kern="0" spc="-4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691089" y="2291581"/>
            <a:ext cx="1775520" cy="423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kern="0" spc="-4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Квалификация ≠ результат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691089" y="2779961"/>
            <a:ext cx="1775520" cy="1169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Формально высокая аттестация не даёт высоких результатов на НОО и ООО. Требуется пересмотр подходов к методической поддержке.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3953842" y="4166443"/>
            <a:ext cx="304800" cy="304800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004667" y="4191856"/>
            <a:ext cx="203150" cy="253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kern="0" spc="-4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366989" y="4212952"/>
            <a:ext cx="1775520" cy="423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kern="0" spc="-4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Доказанная эффективность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366989" y="4701332"/>
            <a:ext cx="1775520" cy="1169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Активная диагностика дефицитов и наставничество ведут к росту результатов — опыт </a:t>
            </a:r>
            <a:r>
              <a:rPr lang="en-US" sz="1050" b="1" kern="0" spc="-2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Кочневской и Порошинской</a:t>
            </a: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школ.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6277942" y="4166443"/>
            <a:ext cx="304800" cy="304800"/>
          </a:xfrm>
          <a:prstGeom prst="roundRect">
            <a:avLst>
              <a:gd name="adj" fmla="val 18667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28767" y="4191856"/>
            <a:ext cx="203150" cy="253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b="1" kern="0" spc="-4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691089" y="4212952"/>
            <a:ext cx="1775520" cy="21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kern="0" spc="-4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Системный вызов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691089" y="4489624"/>
            <a:ext cx="1775520" cy="13647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Главная проблема — не количество, а качество методической подготовки. Системное завышение текущих отметок требует адресной работы с коллективами.</a:t>
            </a:r>
            <a:endParaRPr lang="en-US" sz="1050" dirty="0"/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7317" y="865212"/>
            <a:ext cx="1339974" cy="257249"/>
          </a:xfrm>
          <a:prstGeom prst="roundRect">
            <a:avLst>
              <a:gd name="adj" fmla="val 22117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617838" y="915963"/>
            <a:ext cx="1755078" cy="1557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400" b="1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ВПР · НОО И ООО</a:t>
            </a:r>
            <a:endParaRPr lang="en-US" sz="1400" b="1" dirty="0"/>
          </a:p>
        </p:txBody>
      </p:sp>
      <p:sp>
        <p:nvSpPr>
          <p:cNvPr id="4" name="Text 2"/>
          <p:cNvSpPr/>
          <p:nvPr/>
        </p:nvSpPr>
        <p:spPr>
          <a:xfrm>
            <a:off x="677317" y="1190179"/>
            <a:ext cx="7789366" cy="1058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kern="0" spc="-10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Динамика базового уровня ВПР: 2023 → 2026</a:t>
            </a:r>
            <a:endParaRPr lang="en-US" sz="3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17" y="2692971"/>
            <a:ext cx="3688110" cy="265472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783336" y="2671763"/>
            <a:ext cx="3688110" cy="264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kern="0" spc="-5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Ключевые наблюдения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4783336" y="3105596"/>
            <a:ext cx="3688110" cy="2827883"/>
          </a:xfrm>
          <a:prstGeom prst="rect">
            <a:avLst/>
          </a:prstGeom>
          <a:noFill/>
          <a:ln/>
        </p:spPr>
        <p:txBody>
          <a:bodyPr wrap="square" lIns="0" tIns="67733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kern="0" spc="-2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Русский язык:</a:t>
            </a: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рост в 4 из 5 классов, снижение только в 5 кл. (–8 п.п.). Общий тренд — стабильное улучшение.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kern="0" spc="-2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Математика:</a:t>
            </a: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рост во всех классах без исключения. Максимальный прирост — в 8 кл. (+19 п.п.).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b="1" kern="0" spc="-2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Резерв:</a:t>
            </a: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высокий уровень результатов остаётся зоной роста — прогресс по ликвидации неуспеваемости есть, но доля «5» требует внимания.</a:t>
            </a:r>
            <a:endParaRPr lang="en-US" sz="13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7317" y="720105"/>
            <a:ext cx="1141512" cy="231502"/>
          </a:xfrm>
          <a:prstGeom prst="roundRect">
            <a:avLst>
              <a:gd name="adj" fmla="val 22119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768697" y="765795"/>
            <a:ext cx="1415951" cy="140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ОГЭ · 9 КЛАССЫ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77317" y="1006450"/>
            <a:ext cx="7789366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b="1" kern="0" spc="-9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Динамика базового уровня ОГЭ: 2024–2026</a:t>
            </a:r>
            <a:endParaRPr lang="en-US" sz="3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17" y="2318891"/>
            <a:ext cx="3337917" cy="240305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762649" y="2301776"/>
            <a:ext cx="370879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Итоги трёхлетнего периода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762649" y="2677046"/>
            <a:ext cx="3708797" cy="17372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Математика — явный прорыв: адресная работа со ШНОР и пересмотр программ дали результат. Русский язык показывает позитивный, но неустойчивый тренд — снижение в 2026 г. требует анализа причин.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77317" y="5030465"/>
            <a:ext cx="3826073" cy="1107356"/>
          </a:xfrm>
          <a:prstGeom prst="roundRect">
            <a:avLst>
              <a:gd name="adj" fmla="val 5780"/>
            </a:avLst>
          </a:prstGeom>
          <a:solidFill>
            <a:srgbClr val="DADBF1"/>
          </a:solidFill>
          <a:ln w="9525">
            <a:solidFill>
              <a:srgbClr val="C0C1D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39242" y="5192390"/>
            <a:ext cx="3502223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Русский язык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39242" y="5512743"/>
            <a:ext cx="3502223" cy="463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82,7% → 84,0%</a:t>
            </a:r>
            <a:endParaRPr lang="en-US" sz="12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+1,3 п.п.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40535" y="5030465"/>
            <a:ext cx="3826148" cy="1107356"/>
          </a:xfrm>
          <a:prstGeom prst="roundRect">
            <a:avLst>
              <a:gd name="adj" fmla="val 5780"/>
            </a:avLst>
          </a:prstGeom>
          <a:solidFill>
            <a:srgbClr val="DADBF1"/>
          </a:solidFill>
          <a:ln w="9525">
            <a:solidFill>
              <a:srgbClr val="C0C1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802460" y="5192390"/>
            <a:ext cx="3502298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Математика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802460" y="5512743"/>
            <a:ext cx="3502298" cy="463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82,9% → 92,0%</a:t>
            </a:r>
            <a:endParaRPr lang="en-US" sz="12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2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+9,1 п.п.</a:t>
            </a:r>
            <a:endParaRPr lang="en-US" sz="12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7317" y="642714"/>
            <a:ext cx="1532260" cy="231502"/>
          </a:xfrm>
          <a:prstGeom prst="roundRect">
            <a:avLst>
              <a:gd name="adj" fmla="val 22119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768697" y="688404"/>
            <a:ext cx="1806699" cy="1401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ОГЭ · РЕКОМЕНДАЦИИ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77317" y="929060"/>
            <a:ext cx="7789366" cy="476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b="1" kern="0" spc="-9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Выводы и приоритеты работы</a:t>
            </a:r>
            <a:endParaRPr lang="en-US" sz="3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77317" y="1765250"/>
            <a:ext cx="3708797" cy="118608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24967" y="1936700"/>
            <a:ext cx="3289697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5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✅</a:t>
            </a:r>
            <a:r>
              <a:rPr lang="en-US" sz="1500" b="1" kern="0" spc="-4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Математика — прорыв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24967" y="2316733"/>
            <a:ext cx="3289697" cy="463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Рост на 9 п.п. за год. Базовый уровень — 92%. Эффект адресной работы со ШНОР.</a:t>
            </a:r>
            <a:endParaRPr lang="en-US" sz="1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77317" y="3088481"/>
            <a:ext cx="3708797" cy="141766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24967" y="3259931"/>
            <a:ext cx="3289697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5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⚠️</a:t>
            </a:r>
            <a:r>
              <a:rPr lang="en-US" sz="1500" b="1" kern="0" spc="-4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Русский язык — риск отката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24967" y="3639964"/>
            <a:ext cx="3289697" cy="694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Снижение в 2026 г. требует анализа: ужесточение проверки или колебания контингента.</a:t>
            </a:r>
            <a:endParaRPr lang="en-US" sz="12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77317" y="4643289"/>
            <a:ext cx="3708797" cy="141766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4967" y="4814739"/>
            <a:ext cx="3289697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5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📈</a:t>
            </a:r>
            <a:r>
              <a:rPr lang="en-US" sz="1500" b="1" kern="0" spc="-4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Общий тренд — положительный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924967" y="5194771"/>
            <a:ext cx="3289697" cy="6947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2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Оба предмета показывают рост за трёхлетний период — система поддержки работает.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4762649" y="1748135"/>
            <a:ext cx="3708797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kern="0" spc="-4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Рекомендации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62649" y="2123405"/>
            <a:ext cx="3708797" cy="3328988"/>
          </a:xfrm>
          <a:prstGeom prst="rect">
            <a:avLst/>
          </a:prstGeom>
          <a:noFill/>
          <a:ln/>
        </p:spPr>
        <p:txBody>
          <a:bodyPr wrap="square" lIns="0" tIns="76200" rIns="0" bIns="0" rtlCol="0" anchor="t">
            <a:normAutofit/>
          </a:bodyPr>
          <a:lstStyle/>
          <a:p>
            <a:pPr marL="304800" indent="-304800" algn="l">
              <a:lnSpc>
                <a:spcPct val="127000"/>
              </a:lnSpc>
              <a:buSzPct val="100000"/>
              <a:buChar char="•"/>
            </a:pP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Детальный разбор результатов 2026 г. — выявить типичные ошибки и слабые темы</a:t>
            </a:r>
            <a:endParaRPr lang="en-US" sz="1500" dirty="0"/>
          </a:p>
          <a:p>
            <a:pPr marL="304800" indent="-304800" algn="l">
              <a:lnSpc>
                <a:spcPct val="127000"/>
              </a:lnSpc>
              <a:buSzPct val="100000"/>
              <a:buChar char="•"/>
            </a:pP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Усилить работу с «группой риска» через индивидуальные маршруты</a:t>
            </a:r>
            <a:endParaRPr lang="en-US" sz="1500" dirty="0"/>
          </a:p>
          <a:p>
            <a:pPr marL="304800" indent="-304800" algn="l">
              <a:lnSpc>
                <a:spcPct val="127000"/>
              </a:lnSpc>
              <a:buSzPct val="100000"/>
              <a:buChar char="•"/>
            </a:pP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Сместить фокус на повышение доли «5» — тиражировать опыт учителей-лидеров</a:t>
            </a:r>
            <a:endParaRPr lang="en-US" sz="1500" dirty="0"/>
          </a:p>
          <a:p>
            <a:pPr marL="304800" indent="-304800" algn="l">
              <a:lnSpc>
                <a:spcPct val="127000"/>
              </a:lnSpc>
              <a:buSzPct val="100000"/>
              <a:buChar char="•"/>
            </a:pP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Распространить практики работы со ШНОР на другие предметы и параллели</a:t>
            </a:r>
            <a:endParaRPr lang="en-US" sz="15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7317" y="740048"/>
            <a:ext cx="1358950" cy="1479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kern="0" spc="-25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ЕГЭ · 11 классы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77317" y="997297"/>
            <a:ext cx="7789366" cy="5026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b="1" kern="0" spc="-9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Динамика результатов ЕГЭ: 2025–2026</a:t>
            </a:r>
            <a:endParaRPr lang="en-US" sz="3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59" y="1901056"/>
            <a:ext cx="4542333" cy="409314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772992" y="1881932"/>
            <a:ext cx="3698453" cy="2512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kern="0" spc="-48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Ключевой вывод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4772992" y="2133228"/>
            <a:ext cx="3698453" cy="905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уровне СОО результаты стабильно высокие — это свидетельствует о </a:t>
            </a:r>
            <a:r>
              <a:rPr lang="en-US" sz="1250" b="1" kern="0" spc="-2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сильном кадровом составе старшей школы</a:t>
            </a: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4772992" y="3176290"/>
            <a:ext cx="3698453" cy="2365177"/>
          </a:xfrm>
          <a:prstGeom prst="rect">
            <a:avLst/>
          </a:prstGeom>
          <a:noFill/>
          <a:ln/>
        </p:spPr>
        <p:txBody>
          <a:bodyPr wrap="square" lIns="0" tIns="64347" rIns="0" bIns="0" rtlCol="0" anchor="t">
            <a:normAutofit/>
          </a:bodyPr>
          <a:lstStyle/>
          <a:p>
            <a:pPr marL="254000" indent="-254000" algn="l">
              <a:lnSpc>
                <a:spcPct val="130000"/>
              </a:lnSpc>
              <a:buSzPct val="100000"/>
              <a:buChar char="•"/>
            </a:pPr>
            <a:r>
              <a:rPr lang="en-US" sz="1250" b="1" kern="0" spc="-2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Математика профильная:</a:t>
            </a: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доля ниже 60 баллов снизилась на 25 п.п., доля выше 80 выросла на 8,3 п.п.</a:t>
            </a:r>
            <a:endParaRPr lang="en-US" sz="1250" dirty="0"/>
          </a:p>
          <a:p>
            <a:pPr marL="254000" indent="-254000" algn="l">
              <a:lnSpc>
                <a:spcPct val="130000"/>
              </a:lnSpc>
              <a:buSzPct val="100000"/>
              <a:buChar char="•"/>
            </a:pPr>
            <a:r>
              <a:rPr lang="en-US" sz="1250" b="1" kern="0" spc="-2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Химия и физика:</a:t>
            </a: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значительный рост доли учащихся в диапазоне 60–80 баллов (+50 и +33,4 п.п. соответственно)</a:t>
            </a:r>
            <a:endParaRPr lang="en-US" sz="1250" dirty="0"/>
          </a:p>
          <a:p>
            <a:pPr marL="254000" indent="-254000" algn="l">
              <a:lnSpc>
                <a:spcPct val="130000"/>
              </a:lnSpc>
              <a:buSzPct val="100000"/>
              <a:buChar char="•"/>
            </a:pPr>
            <a:r>
              <a:rPr lang="en-US" sz="1250" b="1" kern="0" spc="-2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Зоны внимания:</a:t>
            </a: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обществознание, информатика, биология и английский язык требуют усиления методической поддержки</a:t>
            </a:r>
            <a:endParaRPr lang="en-US" sz="125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02509" y="486032"/>
            <a:ext cx="2353729" cy="363156"/>
          </a:xfrm>
          <a:prstGeom prst="roundRect">
            <a:avLst>
              <a:gd name="adj" fmla="val 22127"/>
            </a:avLst>
          </a:prstGeom>
          <a:noFill/>
          <a:ln w="4763">
            <a:solidFill>
              <a:srgbClr val="4950B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02510" y="582661"/>
            <a:ext cx="1823889" cy="329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b="1" kern="0" spc="-17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ОБЪЕКТИВНОСТЬ ОЦЕНИВАНИЯ</a:t>
            </a:r>
            <a:endParaRPr lang="en-US" sz="1000" b="1" dirty="0"/>
          </a:p>
        </p:txBody>
      </p:sp>
      <p:sp>
        <p:nvSpPr>
          <p:cNvPr id="4" name="Text 2"/>
          <p:cNvSpPr/>
          <p:nvPr/>
        </p:nvSpPr>
        <p:spPr>
          <a:xfrm>
            <a:off x="677317" y="936873"/>
            <a:ext cx="7789366" cy="338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100" b="1" kern="0" spc="-6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Проблема завышения текущих отметок</a:t>
            </a:r>
            <a:endParaRPr lang="en-US" sz="21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143" y="2831009"/>
            <a:ext cx="3230835" cy="183073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16960" y="1441772"/>
            <a:ext cx="3011612" cy="1776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1050" b="1" kern="0" spc="-17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 итогам ВПР 2026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5912271" y="1782053"/>
            <a:ext cx="2554412" cy="840507"/>
          </a:xfrm>
          <a:prstGeom prst="roundRect">
            <a:avLst>
              <a:gd name="adj" fmla="val 5414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039594" y="1820019"/>
            <a:ext cx="2309143" cy="59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9000"/>
              </a:lnSpc>
              <a:spcAft>
                <a:spcPts val="450"/>
              </a:spcAft>
              <a:buNone/>
            </a:pPr>
            <a:r>
              <a:rPr lang="en-US" sz="1050" kern="0" spc="-1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62% школ</a:t>
            </a:r>
            <a:endParaRPr lang="en-US" sz="105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1050" kern="0" spc="-1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Доля подтвердивших отметку — менее 60% (8 школ из 13)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5916960" y="2607171"/>
            <a:ext cx="2554412" cy="840507"/>
          </a:xfrm>
          <a:prstGeom prst="roundRect">
            <a:avLst>
              <a:gd name="adj" fmla="val 5414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039594" y="2729805"/>
            <a:ext cx="2309143" cy="59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9000"/>
              </a:lnSpc>
              <a:spcAft>
                <a:spcPts val="450"/>
              </a:spcAft>
              <a:buNone/>
            </a:pPr>
            <a:r>
              <a:rPr lang="en-US" sz="1050" kern="0" spc="-1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классы</a:t>
            </a:r>
            <a:endParaRPr lang="en-US" sz="105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1050" kern="0" spc="-1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62% учащихся понизили отметку по русскому языку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916960" y="3516957"/>
            <a:ext cx="2554412" cy="840507"/>
          </a:xfrm>
          <a:prstGeom prst="roundRect">
            <a:avLst>
              <a:gd name="adj" fmla="val 5414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039594" y="3639592"/>
            <a:ext cx="2309143" cy="59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9000"/>
              </a:lnSpc>
              <a:spcAft>
                <a:spcPts val="450"/>
              </a:spcAft>
              <a:buNone/>
            </a:pPr>
            <a:r>
              <a:rPr lang="en-US" sz="1050" kern="0" spc="-1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Математика</a:t>
            </a:r>
            <a:endParaRPr lang="en-US" sz="105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1050" kern="0" spc="-1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Подтвердили &lt;60% в 5, 6, 8 и 10 классах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916960" y="4435450"/>
            <a:ext cx="2554412" cy="1599902"/>
          </a:xfrm>
          <a:prstGeom prst="roundRect">
            <a:avLst>
              <a:gd name="adj" fmla="val 2844"/>
            </a:avLst>
          </a:prstGeom>
          <a:solidFill>
            <a:srgbClr val="FCF2B5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307" y="4544467"/>
            <a:ext cx="169292" cy="13543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302946" y="4524896"/>
            <a:ext cx="2060079" cy="14210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1050" kern="0" spc="-17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Внешняя объективность (список ФИОКО) — без проблем. Внутреннее оценивание системно завышено. Требуется адресная работа с педагогическими коллективами по внедрению объективных критериев.</a:t>
            </a:r>
            <a:endParaRPr lang="en-US" sz="105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7316" y="339013"/>
            <a:ext cx="1167959" cy="425844"/>
          </a:xfrm>
          <a:prstGeom prst="roundRect">
            <a:avLst>
              <a:gd name="adj" fmla="val 22119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470462" y="444989"/>
            <a:ext cx="1581665" cy="2138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ru-RU" sz="950" kern="0" spc="-24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      </a:t>
            </a:r>
            <a:r>
              <a:rPr lang="en-US" sz="1400" b="1" kern="0" spc="-24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</a:t>
            </a:r>
            <a:r>
              <a:rPr lang="ru-RU" sz="1400" b="1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</a:t>
            </a:r>
            <a:r>
              <a:rPr lang="en-US" sz="1400" b="1" kern="0" spc="-24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</a:t>
            </a:r>
            <a:r>
              <a:rPr lang="ru-RU" sz="1400" b="1" kern="0" spc="-24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</a:t>
            </a:r>
            <a:endParaRPr lang="en-US" sz="1400" b="1" dirty="0"/>
          </a:p>
        </p:txBody>
      </p:sp>
      <p:sp>
        <p:nvSpPr>
          <p:cNvPr id="4" name="Text 2"/>
          <p:cNvSpPr/>
          <p:nvPr/>
        </p:nvSpPr>
        <p:spPr>
          <a:xfrm>
            <a:off x="677317" y="1024384"/>
            <a:ext cx="7789366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b="1" kern="0" spc="-9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Динамика школ с низкими образовательными результатами</a:t>
            </a:r>
            <a:endParaRPr lang="en-US" sz="3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17" y="2336825"/>
            <a:ext cx="3300710" cy="33175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354562" y="2319710"/>
            <a:ext cx="4116809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00" b="1" kern="0" spc="-4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Достижения района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354562" y="2694980"/>
            <a:ext cx="4649395" cy="3376985"/>
          </a:xfrm>
          <a:prstGeom prst="rect">
            <a:avLst/>
          </a:prstGeom>
          <a:noFill/>
          <a:ln/>
        </p:spPr>
        <p:txBody>
          <a:bodyPr wrap="square" lIns="0" tIns="76200" rIns="0" bIns="0" rtlCol="0" anchor="t">
            <a:normAutofit/>
          </a:bodyPr>
          <a:lstStyle/>
          <a:p>
            <a:pPr marL="304800" indent="-304800" algn="l">
              <a:lnSpc>
                <a:spcPct val="127000"/>
              </a:lnSpc>
              <a:buSzPct val="100000"/>
              <a:buChar char="•"/>
            </a:pP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Сокращение числа школ с маркерами низких результатов — </a:t>
            </a:r>
            <a:r>
              <a:rPr lang="en-US" sz="15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 23%</a:t>
            </a: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(с 12 до 10)</a:t>
            </a:r>
            <a:endParaRPr lang="en-US" sz="1500" dirty="0"/>
          </a:p>
          <a:p>
            <a:pPr marL="304800" indent="-304800" algn="l">
              <a:lnSpc>
                <a:spcPct val="127000"/>
              </a:lnSpc>
              <a:buSzPct val="100000"/>
              <a:buChar char="•"/>
            </a:pP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ОГЭ и ЕГЭ школ с низкими результатами не выявлено</a:t>
            </a:r>
            <a:endParaRPr lang="en-US" sz="1500" dirty="0"/>
          </a:p>
          <a:p>
            <a:pPr marL="304800" indent="-304800" algn="l">
              <a:lnSpc>
                <a:spcPct val="127000"/>
              </a:lnSpc>
              <a:buSzPct val="100000"/>
              <a:buChar char="•"/>
            </a:pPr>
            <a:r>
              <a:rPr lang="en-US" sz="15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МКОУ Кочневская СОШ</a:t>
            </a: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вышла из кризиса в 2026 г.</a:t>
            </a:r>
            <a:endParaRPr lang="en-US" sz="1500" dirty="0"/>
          </a:p>
          <a:p>
            <a:pPr marL="304800" indent="-304800" algn="l">
              <a:lnSpc>
                <a:spcPct val="127000"/>
              </a:lnSpc>
              <a:buSzPct val="100000"/>
              <a:buChar char="•"/>
            </a:pPr>
            <a:r>
              <a:rPr lang="en-US" sz="15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МКОУ Порошинская СОШ</a:t>
            </a: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отнесена к кластеру «Эффективная школа»</a:t>
            </a:r>
            <a:endParaRPr lang="en-US" sz="1500" dirty="0"/>
          </a:p>
          <a:p>
            <a:pPr marL="304800" indent="-304800" algn="l">
              <a:lnSpc>
                <a:spcPct val="127000"/>
              </a:lnSpc>
              <a:buSzPct val="100000"/>
              <a:buChar char="•"/>
            </a:pPr>
            <a:r>
              <a:rPr lang="en-US" sz="1500" b="1" kern="0" spc="-24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 «резильентных» ОУ:</a:t>
            </a:r>
            <a:r>
              <a:rPr lang="en-US" sz="1500" kern="0" spc="-24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Аксарихинская, Квашнинская, Захаровская, Обуховская, Куровская, Никольская</a:t>
            </a:r>
            <a:endParaRPr lang="en-US" sz="15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7317" y="619198"/>
            <a:ext cx="1875048" cy="295201"/>
          </a:xfrm>
          <a:prstGeom prst="roundRect">
            <a:avLst>
              <a:gd name="adj" fmla="val 22125"/>
            </a:avLst>
          </a:prstGeom>
          <a:solidFill>
            <a:srgbClr val="DADBF1"/>
          </a:solidFill>
          <a:ln/>
        </p:spPr>
      </p:sp>
      <p:sp>
        <p:nvSpPr>
          <p:cNvPr id="3" name="Text 1"/>
          <p:cNvSpPr/>
          <p:nvPr/>
        </p:nvSpPr>
        <p:spPr>
          <a:xfrm>
            <a:off x="677317" y="690190"/>
            <a:ext cx="1787575" cy="109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b="1" kern="0" spc="-1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КОРРЕЛЯЦИОННЫЙ АНАЛИЗ</a:t>
            </a:r>
            <a:endParaRPr lang="en-US" sz="1000" b="1" dirty="0"/>
          </a:p>
        </p:txBody>
      </p:sp>
      <p:sp>
        <p:nvSpPr>
          <p:cNvPr id="4" name="Text 2"/>
          <p:cNvSpPr/>
          <p:nvPr/>
        </p:nvSpPr>
        <p:spPr>
          <a:xfrm>
            <a:off x="677317" y="1012403"/>
            <a:ext cx="7789366" cy="375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b="1" kern="0" spc="-7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Кадры </a:t>
            </a:r>
            <a:r>
              <a:rPr lang="en-US" sz="2300" b="1" kern="0" spc="-7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↔</a:t>
            </a:r>
            <a:r>
              <a:rPr lang="en-US" sz="2300" b="1" kern="0" spc="-7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77317" y="1420713"/>
            <a:ext cx="7789366" cy="370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300" b="1" kern="0" spc="-7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Результаты: факторы успеха и противоречия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677317" y="1998464"/>
            <a:ext cx="3750097" cy="185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 err="1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Прямые</a:t>
            </a:r>
            <a:r>
              <a:rPr lang="en-US" sz="1150" b="1" kern="0" spc="-35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150" b="1" kern="0" spc="-3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корреляции</a:t>
            </a:r>
            <a:endParaRPr lang="en-US" sz="11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21742" y="2306464"/>
            <a:ext cx="177775" cy="17777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62484" y="2276921"/>
            <a:ext cx="3364929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b="1" kern="0" spc="-1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Высокая квалификация</a:t>
            </a:r>
            <a:r>
              <a:rPr lang="en-US" sz="1400" kern="0" spc="-1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положительная связь с результатами ЕГЭ/ОГЭ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5359" y="3235077"/>
            <a:ext cx="177775" cy="1777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99393" y="3122525"/>
            <a:ext cx="3364929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b="1" kern="0" spc="-1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Диагностика профдефицитов</a:t>
            </a:r>
            <a:r>
              <a:rPr lang="en-US" sz="1400" kern="0" spc="-1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лучшая динамика в школах-участниках</a:t>
            </a:r>
            <a:endParaRPr lang="en-US" sz="14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48382" y="3936653"/>
            <a:ext cx="177775" cy="17777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62484" y="3912989"/>
            <a:ext cx="3364929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b="1" kern="0" spc="-19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Наставничество</a:t>
            </a:r>
            <a:r>
              <a:rPr lang="en-US" sz="1400" kern="0" spc="-1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быстрая адаптация молодых педагогов</a:t>
            </a:r>
            <a:endParaRPr lang="en-US" sz="1400" dirty="0"/>
          </a:p>
        </p:txBody>
      </p:sp>
      <p:sp>
        <p:nvSpPr>
          <p:cNvPr id="13" name="Text 8"/>
          <p:cNvSpPr/>
          <p:nvPr/>
        </p:nvSpPr>
        <p:spPr>
          <a:xfrm>
            <a:off x="4721349" y="1998464"/>
            <a:ext cx="3750097" cy="185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150" b="1" kern="0" spc="-35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       </a:t>
            </a:r>
            <a:r>
              <a:rPr lang="en-US" sz="1150" b="1" kern="0" spc="-35" dirty="0" err="1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Ключевые</a:t>
            </a:r>
            <a:r>
              <a:rPr lang="en-US" sz="1150" b="1" kern="0" spc="-35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150" b="1" kern="0" spc="-3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противоречия</a:t>
            </a:r>
            <a:endParaRPr lang="en-US" sz="11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721349" y="2276921"/>
            <a:ext cx="3750097" cy="93650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911254" y="2409676"/>
            <a:ext cx="3427437" cy="185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Разрыв уровней</a:t>
            </a:r>
            <a:endParaRPr lang="en-US" sz="1150" dirty="0"/>
          </a:p>
        </p:txBody>
      </p:sp>
      <p:sp>
        <p:nvSpPr>
          <p:cNvPr id="16" name="Text 10"/>
          <p:cNvSpPr/>
          <p:nvPr/>
        </p:nvSpPr>
        <p:spPr>
          <a:xfrm>
            <a:off x="4911254" y="2677790"/>
            <a:ext cx="3427437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150" kern="0" spc="-1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ЕГЭ — выше области, ОГЭ — базовый есть, высокий — нет, ВПР — проблемы</a:t>
            </a:r>
            <a:endParaRPr lang="en-US" sz="11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721349" y="3296394"/>
            <a:ext cx="3750097" cy="93650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911254" y="3429149"/>
            <a:ext cx="3427437" cy="185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Квалификация ≠ результат</a:t>
            </a:r>
            <a:endParaRPr lang="en-US" sz="1150" dirty="0"/>
          </a:p>
        </p:txBody>
      </p:sp>
      <p:sp>
        <p:nvSpPr>
          <p:cNvPr id="19" name="Text 12"/>
          <p:cNvSpPr/>
          <p:nvPr/>
        </p:nvSpPr>
        <p:spPr>
          <a:xfrm>
            <a:off x="4911254" y="3697263"/>
            <a:ext cx="3427437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150" kern="0" spc="-1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65% имеют категории, но высокий уровень ОГЭ отстаёт</a:t>
            </a:r>
            <a:endParaRPr lang="en-US" sz="115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721349" y="4315867"/>
            <a:ext cx="3750097" cy="936501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4911254" y="4448621"/>
            <a:ext cx="3427437" cy="185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Формальный дефицит</a:t>
            </a:r>
            <a:endParaRPr lang="en-US" sz="1150" dirty="0"/>
          </a:p>
        </p:txBody>
      </p:sp>
      <p:sp>
        <p:nvSpPr>
          <p:cNvPr id="22" name="Text 14"/>
          <p:cNvSpPr/>
          <p:nvPr/>
        </p:nvSpPr>
        <p:spPr>
          <a:xfrm>
            <a:off x="4911254" y="4716735"/>
            <a:ext cx="3427437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150" kern="0" spc="-19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Лишь 32% прошли диагностику — недостаточно для системных изменений</a:t>
            </a:r>
            <a:endParaRPr lang="en-US" sz="1150" dirty="0"/>
          </a:p>
        </p:txBody>
      </p:sp>
      <p:sp>
        <p:nvSpPr>
          <p:cNvPr id="23" name="Shape 15"/>
          <p:cNvSpPr/>
          <p:nvPr/>
        </p:nvSpPr>
        <p:spPr>
          <a:xfrm>
            <a:off x="677317" y="5438998"/>
            <a:ext cx="7789366" cy="619720"/>
          </a:xfrm>
          <a:prstGeom prst="roundRect">
            <a:avLst>
              <a:gd name="adj" fmla="val 8033"/>
            </a:avLst>
          </a:prstGeom>
          <a:solidFill>
            <a:srgbClr val="DADBF1"/>
          </a:solidFill>
          <a:ln/>
        </p:spPr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5784" y="5574283"/>
            <a:ext cx="185142" cy="148158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099393" y="5551587"/>
            <a:ext cx="7248823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400" b="1" kern="0" spc="-19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Главный приоритет 2026–2027: </a:t>
            </a:r>
            <a:r>
              <a:rPr lang="en-US" sz="1400" kern="0" spc="-19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переход от формальной квалификации к реальному качеству методической подготовки и объективности оценивания.</a:t>
            </a:r>
            <a:endParaRPr lang="en-US" sz="1400" dirty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48382" y="834703"/>
            <a:ext cx="1787575" cy="109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77317" y="1012403"/>
            <a:ext cx="7789366" cy="375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ru-RU" sz="2400" b="1" dirty="0" smtClean="0">
                <a:solidFill>
                  <a:srgbClr val="0F1115"/>
                </a:solidFill>
                <a:latin typeface="Liberation Serif"/>
                <a:ea typeface="Times New Roman"/>
                <a:cs typeface="Segoe UI"/>
              </a:rPr>
              <a:t>Эффективность принятых мер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77317" y="1420713"/>
            <a:ext cx="7789366" cy="3703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300" b="1" kern="0" spc="-70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677317" y="1998464"/>
            <a:ext cx="3750097" cy="185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150" b="1" kern="0" spc="-35" dirty="0" smtClean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en-US" sz="11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25460" y="2395351"/>
            <a:ext cx="177775" cy="17777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62484" y="2276921"/>
            <a:ext cx="3364929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ru-RU" sz="1150" b="1" kern="0" spc="-19" dirty="0" smtClean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endParaRPr lang="en-US" sz="11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05663" y="2895821"/>
            <a:ext cx="177775" cy="1777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62484" y="2845742"/>
            <a:ext cx="3364930" cy="5983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lvl="0"/>
            <a:r>
              <a:rPr lang="ru-RU" dirty="0"/>
              <a:t>Отсутствие школ с признаками необъективности (ФИОКО, 2025)</a:t>
            </a: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21742" y="3906329"/>
            <a:ext cx="177775" cy="17777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62484" y="3776204"/>
            <a:ext cx="3364929" cy="10758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ru-RU" kern="0" spc="-19" dirty="0" smtClean="0">
                <a:solidFill>
                  <a:srgbClr val="272525"/>
                </a:solidFill>
                <a:ea typeface="Inter Bold" pitchFamily="34" charset="-122"/>
                <a:cs typeface="Inter Bold" pitchFamily="34" charset="-120"/>
              </a:rPr>
              <a:t>Создана </a:t>
            </a:r>
            <a:r>
              <a:rPr lang="ru-RU" kern="0" spc="-19" dirty="0">
                <a:solidFill>
                  <a:srgbClr val="272525"/>
                </a:solidFill>
                <a:ea typeface="Inter Bold" pitchFamily="34" charset="-122"/>
                <a:cs typeface="Inter Bold" pitchFamily="34" charset="-120"/>
              </a:rPr>
              <a:t>инфраструктура: </a:t>
            </a:r>
            <a:endParaRPr lang="ru-RU" kern="0" spc="-19" dirty="0" smtClean="0">
              <a:solidFill>
                <a:srgbClr val="272525"/>
              </a:solidFill>
              <a:ea typeface="Inter Bold" pitchFamily="34" charset="-122"/>
              <a:cs typeface="Inter Bold" pitchFamily="34" charset="-120"/>
            </a:endParaRPr>
          </a:p>
          <a:p>
            <a:pPr>
              <a:lnSpc>
                <a:spcPct val="113000"/>
              </a:lnSpc>
            </a:pPr>
            <a:r>
              <a:rPr lang="ru-RU" kern="0" spc="-19" dirty="0" smtClean="0">
                <a:solidFill>
                  <a:srgbClr val="272525"/>
                </a:solidFill>
                <a:ea typeface="Inter Bold" pitchFamily="34" charset="-122"/>
                <a:cs typeface="Inter Bold" pitchFamily="34" charset="-120"/>
              </a:rPr>
              <a:t>2 </a:t>
            </a:r>
            <a:r>
              <a:rPr lang="ru-RU" kern="0" spc="-19" dirty="0">
                <a:solidFill>
                  <a:srgbClr val="272525"/>
                </a:solidFill>
                <a:ea typeface="Inter Bold" pitchFamily="34" charset="-122"/>
                <a:cs typeface="Inter Bold" pitchFamily="34" charset="-120"/>
              </a:rPr>
              <a:t>МНКП, 22 РМО, </a:t>
            </a:r>
            <a:endParaRPr lang="ru-RU" kern="0" spc="-19" dirty="0" smtClean="0">
              <a:solidFill>
                <a:srgbClr val="272525"/>
              </a:solidFill>
              <a:ea typeface="Inter Bold" pitchFamily="34" charset="-122"/>
              <a:cs typeface="Inter Bold" pitchFamily="34" charset="-120"/>
            </a:endParaRPr>
          </a:p>
          <a:p>
            <a:pPr>
              <a:lnSpc>
                <a:spcPct val="113000"/>
              </a:lnSpc>
            </a:pPr>
            <a:r>
              <a:rPr lang="ru-RU" kern="0" spc="-19" dirty="0" smtClean="0">
                <a:solidFill>
                  <a:srgbClr val="272525"/>
                </a:solidFill>
                <a:ea typeface="Inter Bold" pitchFamily="34" charset="-122"/>
                <a:cs typeface="Inter Bold" pitchFamily="34" charset="-120"/>
              </a:rPr>
              <a:t>наставничество </a:t>
            </a:r>
            <a:r>
              <a:rPr lang="ru-RU" kern="0" spc="-19" dirty="0">
                <a:solidFill>
                  <a:srgbClr val="272525"/>
                </a:solidFill>
                <a:ea typeface="Inter Bold" pitchFamily="34" charset="-122"/>
                <a:cs typeface="Inter Bold" pitchFamily="34" charset="-120"/>
              </a:rPr>
              <a:t>в 100% ОО</a:t>
            </a:r>
            <a:endParaRPr lang="en-US" dirty="0"/>
          </a:p>
        </p:txBody>
      </p:sp>
      <p:sp>
        <p:nvSpPr>
          <p:cNvPr id="13" name="Text 8"/>
          <p:cNvSpPr/>
          <p:nvPr/>
        </p:nvSpPr>
        <p:spPr>
          <a:xfrm>
            <a:off x="4716585" y="1725163"/>
            <a:ext cx="3750097" cy="3658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b="1" dirty="0" smtClean="0">
                <a:latin typeface="Liberation Serif" pitchFamily="18" charset="0"/>
              </a:rPr>
              <a:t>          Сохраняющиеся </a:t>
            </a:r>
            <a:r>
              <a:rPr lang="ru-RU" b="1" dirty="0">
                <a:latin typeface="Liberation Serif" pitchFamily="18" charset="0"/>
              </a:rPr>
              <a:t>проблемы:</a:t>
            </a:r>
            <a:endParaRPr lang="ru-RU" dirty="0">
              <a:latin typeface="Liberation Serif" pitchFamily="18" charset="0"/>
            </a:endParaRPr>
          </a:p>
        </p:txBody>
      </p:sp>
      <p:sp>
        <p:nvSpPr>
          <p:cNvPr id="16" name="Text 10"/>
          <p:cNvSpPr/>
          <p:nvPr/>
        </p:nvSpPr>
        <p:spPr>
          <a:xfrm>
            <a:off x="5000368" y="2274912"/>
            <a:ext cx="4020064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13000"/>
              </a:lnSpc>
            </a:pPr>
            <a:r>
              <a:rPr lang="ru-RU" kern="0" spc="-19" dirty="0" smtClean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Недостаточная </a:t>
            </a:r>
            <a:r>
              <a:rPr lang="ru-RU" kern="0" spc="-19" dirty="0">
                <a:solidFill>
                  <a:srgbClr val="272525"/>
                </a:solidFill>
                <a:ea typeface="Inter" pitchFamily="34" charset="-122"/>
                <a:cs typeface="Inter" pitchFamily="34" charset="-120"/>
              </a:rPr>
              <a:t>работа с «трудными» немотивированными учащимися</a:t>
            </a:r>
            <a:endParaRPr lang="en-US" dirty="0"/>
          </a:p>
        </p:txBody>
      </p:sp>
      <p:sp>
        <p:nvSpPr>
          <p:cNvPr id="19" name="Text 12"/>
          <p:cNvSpPr/>
          <p:nvPr/>
        </p:nvSpPr>
        <p:spPr>
          <a:xfrm>
            <a:off x="5072583" y="3064414"/>
            <a:ext cx="3427437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ru-RU" sz="1150" kern="0" spc="-19" dirty="0" smtClean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1150" dirty="0"/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980926" y="1721703"/>
            <a:ext cx="2991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F1115"/>
                </a:solidFill>
                <a:latin typeface="Liberation Serif"/>
                <a:ea typeface="Times New Roman"/>
                <a:cs typeface="Segoe UI"/>
              </a:rPr>
              <a:t>Положительные эффекты:</a:t>
            </a:r>
            <a:endParaRPr lang="ru-RU" dirty="0">
              <a:effectLst/>
              <a:latin typeface="Courier New"/>
              <a:ea typeface="Courier New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62484" y="2310467"/>
            <a:ext cx="2787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 smtClean="0"/>
              <a:t>Сокращение ШАНС </a:t>
            </a:r>
            <a:r>
              <a:rPr lang="ru-RU" dirty="0"/>
              <a:t>на 23%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7" y="5031507"/>
            <a:ext cx="182563" cy="17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1062484" y="4884553"/>
            <a:ext cx="3456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Рост доли педагогов с высшим образованием (61% → 67%)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723" y="2377331"/>
            <a:ext cx="17621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03" y="3265853"/>
            <a:ext cx="17621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" name="Прямоугольник 2047"/>
          <p:cNvSpPr/>
          <p:nvPr/>
        </p:nvSpPr>
        <p:spPr>
          <a:xfrm>
            <a:off x="5000368" y="3122580"/>
            <a:ext cx="4020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err="1"/>
              <a:t>Несформированность</a:t>
            </a:r>
            <a:r>
              <a:rPr lang="ru-RU" dirty="0"/>
              <a:t> систем профилактики </a:t>
            </a:r>
            <a:r>
              <a:rPr lang="ru-RU" dirty="0" err="1"/>
              <a:t>неуспешности</a:t>
            </a:r>
            <a:endParaRPr lang="ru-RU" dirty="0"/>
          </a:p>
        </p:txBody>
      </p: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308" y="4035968"/>
            <a:ext cx="17621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9" name="Прямоугольник 2048"/>
          <p:cNvSpPr/>
          <p:nvPr/>
        </p:nvSpPr>
        <p:spPr>
          <a:xfrm>
            <a:off x="5072583" y="38890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dirty="0">
                <a:solidFill>
                  <a:srgbClr val="0F1115"/>
                </a:solidFill>
                <a:ea typeface="Times New Roman"/>
                <a:cs typeface="Segoe UI"/>
              </a:rPr>
              <a:t>Системное завышение отметок (необъективность)</a:t>
            </a:r>
            <a:endParaRPr lang="ru-RU" dirty="0">
              <a:effectLst/>
              <a:ea typeface="Courier New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754" y="5098815"/>
            <a:ext cx="176213" cy="17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4" name="Прямоугольник 2053"/>
          <p:cNvSpPr/>
          <p:nvPr/>
        </p:nvSpPr>
        <p:spPr>
          <a:xfrm>
            <a:off x="5156887" y="4943400"/>
            <a:ext cx="3930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Неравномерное распределение кадров по уровням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42933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5663" y="443597"/>
            <a:ext cx="710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631" y="11627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03" y="116699"/>
            <a:ext cx="7885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Управленческие задачи для руководителей школ на </a:t>
            </a:r>
            <a:r>
              <a:rPr lang="ru-RU" b="1" dirty="0" smtClean="0"/>
              <a:t>2026-2027 </a:t>
            </a:r>
            <a:r>
              <a:rPr lang="ru-RU" b="1" dirty="0"/>
              <a:t>учебный год: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0703" y="651431"/>
            <a:ext cx="780947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1. </a:t>
            </a:r>
            <a:r>
              <a:rPr lang="ru-RU" sz="1600" b="1" dirty="0"/>
              <a:t>Повышение объективности внутреннего оценивания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/>
              <a:t>Внедрить </a:t>
            </a:r>
            <a:r>
              <a:rPr lang="ru-RU" dirty="0"/>
              <a:t>единые критерии оценивания по всем предметам, особенно по русскому языку и </a:t>
            </a:r>
            <a:r>
              <a:rPr lang="ru-RU" dirty="0" smtClean="0"/>
              <a:t>математике</a:t>
            </a:r>
            <a:endParaRPr lang="ru-RU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/>
              <a:t>Провести </a:t>
            </a:r>
            <a:r>
              <a:rPr lang="ru-RU" dirty="0"/>
              <a:t>внутренний аудит соответствия текущих отметок результатам внешних оценочных процедур (ВПР, ОГЭ, ЕГЭ</a:t>
            </a:r>
            <a:r>
              <a:rPr lang="ru-RU" dirty="0" smtClean="0"/>
              <a:t>)</a:t>
            </a:r>
            <a:endParaRPr lang="ru-RU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/>
              <a:t>Организовать </a:t>
            </a:r>
            <a:r>
              <a:rPr lang="ru-RU" dirty="0"/>
              <a:t>методические семинары для педагогов по </a:t>
            </a:r>
            <a:r>
              <a:rPr lang="ru-RU" dirty="0" err="1"/>
              <a:t>критериальному</a:t>
            </a:r>
            <a:r>
              <a:rPr lang="ru-RU" dirty="0"/>
              <a:t> оцениванию и профилактике завышения </a:t>
            </a:r>
            <a:r>
              <a:rPr lang="ru-RU" dirty="0" smtClean="0"/>
              <a:t>отметок</a:t>
            </a:r>
            <a:endParaRPr lang="ru-RU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/>
              <a:t>Обеспечить </a:t>
            </a:r>
            <a:r>
              <a:rPr lang="ru-RU" dirty="0"/>
              <a:t>контроль за объективностью выставления отметок в 5 классах (по русскому языку) и в 8 школах, где доля подтвердивших отметку менее 60</a:t>
            </a:r>
            <a:r>
              <a:rPr lang="ru-RU" dirty="0" smtClean="0"/>
              <a:t>%</a:t>
            </a:r>
          </a:p>
          <a:p>
            <a:pPr algn="just"/>
            <a:r>
              <a:rPr lang="ru-RU" b="1" dirty="0" smtClean="0"/>
              <a:t>2. </a:t>
            </a:r>
            <a:r>
              <a:rPr lang="ru-RU" b="1" dirty="0"/>
              <a:t>Работа с результатами оценочных процедур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/>
              <a:t>Провести  анализ </a:t>
            </a:r>
            <a:r>
              <a:rPr lang="ru-RU" dirty="0"/>
              <a:t>причин снижения базового уровня по русскому языку в 5 классах (ВПР) и в ОГЭ 2026 года, разработать корректирующие </a:t>
            </a:r>
            <a:r>
              <a:rPr lang="ru-RU" dirty="0" smtClean="0"/>
              <a:t>меры</a:t>
            </a:r>
            <a:endParaRPr lang="ru-RU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/>
              <a:t>Разработать </a:t>
            </a:r>
            <a:r>
              <a:rPr lang="ru-RU" dirty="0"/>
              <a:t>адресные программы по повышению доли высоких результатов (отметки «4» и «5») по русскому языку и </a:t>
            </a:r>
            <a:r>
              <a:rPr lang="ru-RU" dirty="0" smtClean="0"/>
              <a:t>математике на всех уровнях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/>
              <a:t>По предметам риска (биология, английский язык, информатика) провести пересмотр методик преподавания, организовать повышение квалификации учителей и обмен опытом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/>
              <a:t>Закрепить </a:t>
            </a:r>
            <a:r>
              <a:rPr lang="ru-RU" dirty="0"/>
              <a:t>успехи по математике (ОГЭ, ЕГЭ профиль) и продолжить работу по снижению доли низких </a:t>
            </a:r>
            <a:r>
              <a:rPr lang="ru-RU" dirty="0" smtClean="0"/>
              <a:t>результатов</a:t>
            </a:r>
            <a:endParaRPr lang="ru-RU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20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5663" y="443597"/>
            <a:ext cx="710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631" y="11627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03" y="116699"/>
            <a:ext cx="7885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Управленческие задачи для руководителей школ на </a:t>
            </a:r>
            <a:r>
              <a:rPr lang="ru-RU" b="1" dirty="0" smtClean="0">
                <a:solidFill>
                  <a:prstClr val="black"/>
                </a:solidFill>
              </a:rPr>
              <a:t>2026-2027 </a:t>
            </a:r>
            <a:r>
              <a:rPr lang="ru-RU" b="1" dirty="0">
                <a:solidFill>
                  <a:prstClr val="black"/>
                </a:solidFill>
              </a:rPr>
              <a:t>учебный год: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03" y="1063323"/>
            <a:ext cx="7885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3</a:t>
            </a:r>
            <a:r>
              <a:rPr lang="ru-RU" b="1" dirty="0"/>
              <a:t>. Кадровое обеспечение и развитие педагогов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Принять меры по преодолению дефицита учителей математики и начальных классов, особенно в сельских школах (профориентация, целевое обучение, наставничество, стимулирующие выплаты</a:t>
            </a:r>
            <a:r>
              <a:rPr lang="ru-RU" dirty="0" smtClean="0"/>
              <a:t>)</a:t>
            </a:r>
            <a:endParaRPr lang="ru-RU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Повысить качество методической подготовки педагогов, ориентируя их на достижение высокого уровня образовательных результатов.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Развивать систему наставничества не формально, а с измеримыми результатами</a:t>
            </a:r>
            <a:r>
              <a:rPr lang="ru-RU" dirty="0" smtClean="0"/>
              <a:t>.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ru-RU" dirty="0"/>
          </a:p>
          <a:p>
            <a:r>
              <a:rPr lang="ru-RU" b="1" dirty="0"/>
              <a:t>4. Профилактика </a:t>
            </a:r>
            <a:r>
              <a:rPr lang="ru-RU" b="1" dirty="0" err="1"/>
              <a:t>неуспешности</a:t>
            </a:r>
            <a:r>
              <a:rPr lang="ru-RU" b="1" dirty="0"/>
              <a:t> и работа с немотивированными учащимися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Создать в каждой школе систему профилактики учебной </a:t>
            </a:r>
            <a:r>
              <a:rPr lang="ru-RU" dirty="0" err="1"/>
              <a:t>неуспешности</a:t>
            </a:r>
            <a:r>
              <a:rPr lang="ru-RU" dirty="0"/>
              <a:t> (раннее выявление, индивидуальные маршруты, работа с родителями</a:t>
            </a:r>
            <a:r>
              <a:rPr lang="ru-RU" dirty="0" smtClean="0"/>
              <a:t>)</a:t>
            </a:r>
            <a:endParaRPr lang="ru-RU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Организовать адресную работу с немотивированными учащимися, включая внеурочную занятость и психолого-педагогическую </a:t>
            </a:r>
            <a:r>
              <a:rPr lang="ru-RU" dirty="0" smtClean="0"/>
              <a:t>поддержку</a:t>
            </a:r>
            <a:endParaRPr lang="ru-RU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Обеспечить участие педагогов в мероприятиях проектов по повышению качества образования (преодолеть игнорирование</a:t>
            </a:r>
            <a:r>
              <a:rPr lang="ru-RU" dirty="0" smtClean="0"/>
              <a:t>)</a:t>
            </a:r>
            <a:endParaRPr lang="ru-RU" dirty="0"/>
          </a:p>
          <a:p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9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5663" y="443597"/>
            <a:ext cx="710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631" y="11627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03" y="116699"/>
            <a:ext cx="7885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Управленческие задачи для руководителей школ на </a:t>
            </a:r>
            <a:r>
              <a:rPr lang="ru-RU" b="1" dirty="0" smtClean="0"/>
              <a:t>2026-2027 </a:t>
            </a:r>
            <a:r>
              <a:rPr lang="ru-RU" b="1" dirty="0"/>
              <a:t>учебный год: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84885" y="889844"/>
            <a:ext cx="737286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5. Поддержка школ с низкими результатами </a:t>
            </a:r>
            <a:r>
              <a:rPr lang="ru-RU" b="1" dirty="0" smtClean="0"/>
              <a:t>(ШАНС</a:t>
            </a:r>
            <a:r>
              <a:rPr lang="ru-RU" b="1" dirty="0"/>
              <a:t>)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Продолжить адресную поддержку школ, не перешедших в эффективный </a:t>
            </a:r>
            <a:r>
              <a:rPr lang="ru-RU" dirty="0" smtClean="0"/>
              <a:t>режим</a:t>
            </a:r>
            <a:endParaRPr lang="ru-RU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Распространять опыт </a:t>
            </a:r>
            <a:r>
              <a:rPr lang="ru-RU" dirty="0" err="1"/>
              <a:t>резильентных</a:t>
            </a:r>
            <a:r>
              <a:rPr lang="ru-RU" dirty="0"/>
              <a:t> школ и школ, вышедших из кризиса (</a:t>
            </a:r>
            <a:r>
              <a:rPr lang="ru-RU" dirty="0" err="1"/>
              <a:t>Кочневская</a:t>
            </a:r>
            <a:r>
              <a:rPr lang="ru-RU" dirty="0"/>
              <a:t>, </a:t>
            </a:r>
            <a:r>
              <a:rPr lang="ru-RU" dirty="0" err="1"/>
              <a:t>Порошинская</a:t>
            </a:r>
            <a:r>
              <a:rPr lang="ru-RU" dirty="0" smtClean="0"/>
              <a:t>)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 smtClean="0"/>
              <a:t>Проводить мониторинг маркеров низких результатов и своевременно корректировать программы поддержки</a:t>
            </a:r>
          </a:p>
          <a:p>
            <a:pPr lvl="0"/>
            <a:endParaRPr lang="ru-RU" dirty="0" smtClean="0"/>
          </a:p>
          <a:p>
            <a:r>
              <a:rPr lang="ru-RU" b="1" dirty="0" smtClean="0"/>
              <a:t>6</a:t>
            </a:r>
            <a:r>
              <a:rPr lang="ru-RU" b="1" dirty="0"/>
              <a:t>. Работа с мотивированными и одарёнными учащимися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Разработать систему подготовки учащихся к олимпиадам и конкурсам, обеспечивающую рост доли высоких </a:t>
            </a:r>
            <a:r>
              <a:rPr lang="ru-RU" dirty="0" smtClean="0"/>
              <a:t>результатов</a:t>
            </a:r>
            <a:endParaRPr lang="ru-RU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/>
              <a:t>Внедрить индивидуальные образовательные траектории для мотивированных </a:t>
            </a:r>
            <a:r>
              <a:rPr lang="ru-RU" dirty="0" smtClean="0"/>
              <a:t>школьников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0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5663" y="905262"/>
            <a:ext cx="710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631" y="11627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3743" y="905262"/>
            <a:ext cx="7885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Управленческие задачи для руководителей школ на </a:t>
            </a:r>
            <a:r>
              <a:rPr lang="ru-RU" b="1" dirty="0" smtClean="0"/>
              <a:t>2026-2027 </a:t>
            </a:r>
            <a:r>
              <a:rPr lang="ru-RU" b="1" dirty="0"/>
              <a:t>учебный год: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55663" y="1859340"/>
            <a:ext cx="732451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7. Управление на основе данных</a:t>
            </a:r>
          </a:p>
          <a:p>
            <a:endParaRPr lang="ru-RU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Включить </a:t>
            </a:r>
            <a:r>
              <a:rPr lang="ru-RU" dirty="0"/>
              <a:t>задачи по повышению качества образования в программы развития школ и годовые планы </a:t>
            </a:r>
            <a:r>
              <a:rPr lang="ru-RU" dirty="0" smtClean="0"/>
              <a:t>работы</a:t>
            </a:r>
            <a:endParaRPr 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Организовать </a:t>
            </a:r>
            <a:r>
              <a:rPr lang="ru-RU" dirty="0"/>
              <a:t>регулярный мониторинг и анализ результатов оценочных процедур с последующей корректировкой управленческих </a:t>
            </a:r>
            <a:r>
              <a:rPr lang="ru-RU" dirty="0" smtClean="0"/>
              <a:t>решений</a:t>
            </a:r>
            <a:endParaRPr lang="ru-RU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Обеспечить </a:t>
            </a:r>
            <a:r>
              <a:rPr lang="ru-RU" dirty="0"/>
              <a:t>участие руководителей школ в методических мероприятиях РИМЦ, РМО, </a:t>
            </a:r>
            <a:r>
              <a:rPr lang="ru-RU" dirty="0" smtClean="0"/>
              <a:t>МНКП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06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665" y="180454"/>
            <a:ext cx="8175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</a:rPr>
              <a:t>Спасибо за ваше время </a:t>
            </a:r>
            <a:r>
              <a:rPr lang="ru-RU" b="1">
                <a:solidFill>
                  <a:prstClr val="black"/>
                </a:solidFill>
              </a:rPr>
              <a:t>и </a:t>
            </a:r>
            <a:r>
              <a:rPr lang="ru-RU" b="1" smtClean="0">
                <a:solidFill>
                  <a:prstClr val="black"/>
                </a:solidFill>
              </a:rPr>
              <a:t>внимание!   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96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</TotalTime>
  <Words>1334</Words>
  <Application>Microsoft Office PowerPoint</Application>
  <PresentationFormat>Экран (4:3)</PresentationFormat>
  <Paragraphs>171</Paragraphs>
  <Slides>18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9" baseType="lpstr">
      <vt:lpstr>Arial</vt:lpstr>
      <vt:lpstr>Inter Bold</vt:lpstr>
      <vt:lpstr>Segoe UI</vt:lpstr>
      <vt:lpstr>Inter</vt:lpstr>
      <vt:lpstr>Liberation Serif</vt:lpstr>
      <vt:lpstr>Calibri</vt:lpstr>
      <vt:lpstr>Twemoji Mozilla</vt:lpstr>
      <vt:lpstr>Courier New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19</cp:revision>
  <dcterms:created xsi:type="dcterms:W3CDTF">2026-08-24T10:16:24Z</dcterms:created>
  <dcterms:modified xsi:type="dcterms:W3CDTF">2026-09-16T04:21:04Z</dcterms:modified>
</cp:coreProperties>
</file>